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7" r:id="rId3"/>
    <p:sldId id="268" r:id="rId4"/>
    <p:sldId id="262" r:id="rId5"/>
    <p:sldId id="269" r:id="rId6"/>
    <p:sldId id="263" r:id="rId7"/>
    <p:sldId id="270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98"/>
  </p:normalViewPr>
  <p:slideViewPr>
    <p:cSldViewPr snapToGrid="0" snapToObjects="1">
      <p:cViewPr varScale="1">
        <p:scale>
          <a:sx n="93" d="100"/>
          <a:sy n="93" d="100"/>
        </p:scale>
        <p:origin x="7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tiff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BB20-8689-224A-B4AB-73E12EC98D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722A81-014D-7041-BB03-87CF72851D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9582F-9C1F-914D-8AA6-7BC9B7D54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E0464-60C9-994B-A2AD-BE7DAECEA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FDE72-8C01-BC4A-B26A-33E91FB88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63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7FDCC-3B34-5844-96E1-BD2E893E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55AEAD-BA6E-DE43-86CA-AF2092627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84524-62D5-D24A-8C9F-84AEC9F3D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BD4CE-3197-3B4B-847F-E0418BDEE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723D0-3107-B640-B302-84CF48B07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980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4BB170-CD38-E94C-935C-E1A297BFEF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BD52EB-0FD0-BD46-997A-3AB30F990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1643ED-E241-7841-B674-83F087E8D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3B9-BE95-1740-B07D-E21A987E5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A9C72-98E8-F745-87EF-A85D14A11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117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C2F40-C62F-744D-BE6B-8164429AE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BB37B-5A03-9943-BC8D-74A993267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A843F-56DF-C148-BBA0-252E8EE97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B59F5-FC8D-254A-ABE7-7BCC94B0C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90E18-CB75-C84F-B5A2-DCA83D634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47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678C7-7CB7-FB46-828C-F6EF46B5C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B6586-EACA-1D40-8AA0-470D22E8C6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1CF80-10C1-ED4E-B76A-10011414D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CEDD8C-04E2-B543-A222-C04C07349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5DD78-55F8-E742-9F30-0DB63DC80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2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2F83D-3E24-5B49-918B-7AE76E48D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715B5-4BE6-9B44-955D-9B3558E620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CE6370-D3E2-4045-8A22-77110AD541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7EF9FB-6C59-1F49-B2E9-415453FC7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10603-2B52-7942-8E28-5C7DA3CE1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42624-C185-924E-AD2F-F1E01784D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034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0B73E-D91F-6349-836B-69C198671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D4D39-0C97-494E-84D0-A9497E3AC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CA90C8-075B-D145-90CE-A355D9085F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C326AC-651B-B840-A59F-F2D57202EF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31E74E-5B8A-C640-B21D-97CBBF54DE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BDBD64-8B89-FB49-B364-2DEE36F24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B9C14C-AB61-B54B-8752-62B45DD83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E951D4-38B8-A945-AE57-8117B1077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322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CE5A1-B823-4344-A631-8C523B809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304421-26B7-FB40-8CA5-AFDDB7A3C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AEF3EE-7ED8-3845-9F9B-61A227979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A51DD-EB01-EC4C-AEC2-EC99F3501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589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CFCDB4-D33A-BB41-A1B0-28486E6C8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1F6414-761B-3F47-8FCE-BDF7E8DE9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C7076B-056C-594A-BD55-A944AB0E1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19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77614-FD3F-8B42-B3A1-92A6759A0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B31EF-7EA0-A048-BB2D-09D1B157BC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F773F-379A-FD48-A56C-8C84B3933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40E7D-6273-A14E-93F0-164745D77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4540EA-0CC7-1D43-9211-D1051266A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AF480C-63CE-B946-9CF6-44B246C64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803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578C1-E58E-AA49-8880-1220A8DD2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00C6B9-01C8-3849-A20C-7FAC0CB565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ED8345-7BA0-E842-9A34-482AB024C9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3C963D-E0E4-7B44-80E8-BFC5EF929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D6BA95-52EC-0440-A26F-ED7681A4A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E7B1E-8B7B-6340-BC0B-C4EA6855E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932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67102F-2D44-7141-9775-C1B2EF0A1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333A0-7A3A-3241-B988-35170A633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79A44-2231-0B4A-9877-F6DB36763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6ECAE-362C-AF4F-A3A9-09775D5E000F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08D1A9-CF9E-2F40-AF8B-D909CED41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9B64F-70D4-7D4F-B739-D69A043907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3BB16-C5C4-6A45-BC99-C8EC8C2E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528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362AE5A-3043-3347-B9CD-7B0A7764825C}"/>
              </a:ext>
            </a:extLst>
          </p:cNvPr>
          <p:cNvGrpSpPr/>
          <p:nvPr/>
        </p:nvGrpSpPr>
        <p:grpSpPr>
          <a:xfrm>
            <a:off x="936184" y="3213672"/>
            <a:ext cx="1423594" cy="1742831"/>
            <a:chOff x="848551" y="3440097"/>
            <a:chExt cx="1853085" cy="244808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249924B-7E8C-1E44-BB67-EA11AF4625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54457" y="3794766"/>
              <a:ext cx="1241271" cy="1738745"/>
            </a:xfrm>
            <a:prstGeom prst="rect">
              <a:avLst/>
            </a:prstGeom>
          </p:spPr>
        </p:pic>
        <p:sp>
          <p:nvSpPr>
            <p:cNvPr id="9" name="矩形 17">
              <a:extLst>
                <a:ext uri="{FF2B5EF4-FFF2-40B4-BE49-F238E27FC236}">
                  <a16:creationId xmlns:a16="http://schemas.microsoft.com/office/drawing/2014/main" id="{6D1E33C7-54ED-D043-A838-1A132661A65D}"/>
                </a:ext>
              </a:extLst>
            </p:cNvPr>
            <p:cNvSpPr/>
            <p:nvPr/>
          </p:nvSpPr>
          <p:spPr>
            <a:xfrm>
              <a:off x="848551" y="3440097"/>
              <a:ext cx="1853085" cy="2448085"/>
            </a:xfrm>
            <a:prstGeom prst="rect">
              <a:avLst/>
            </a:prstGeom>
            <a:noFill/>
            <a:ln w="152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BB4143-87AE-BE43-B3D4-F1429A113D0C}"/>
              </a:ext>
            </a:extLst>
          </p:cNvPr>
          <p:cNvGrpSpPr/>
          <p:nvPr/>
        </p:nvGrpSpPr>
        <p:grpSpPr>
          <a:xfrm>
            <a:off x="4647535" y="1799691"/>
            <a:ext cx="3175301" cy="4125516"/>
            <a:chOff x="6301208" y="1763514"/>
            <a:chExt cx="3912199" cy="529832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EE549F2-45C6-F149-B020-F06CFDA837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22290" y="2200488"/>
              <a:ext cx="3070034" cy="4424372"/>
            </a:xfrm>
            <a:prstGeom prst="rect">
              <a:avLst/>
            </a:prstGeom>
          </p:spPr>
        </p:pic>
        <p:sp>
          <p:nvSpPr>
            <p:cNvPr id="10" name="矩形 17">
              <a:extLst>
                <a:ext uri="{FF2B5EF4-FFF2-40B4-BE49-F238E27FC236}">
                  <a16:creationId xmlns:a16="http://schemas.microsoft.com/office/drawing/2014/main" id="{ECA9ABCC-A691-FC48-A15E-1159A74A0831}"/>
                </a:ext>
              </a:extLst>
            </p:cNvPr>
            <p:cNvSpPr/>
            <p:nvPr/>
          </p:nvSpPr>
          <p:spPr>
            <a:xfrm>
              <a:off x="6301208" y="1763514"/>
              <a:ext cx="3912199" cy="5298320"/>
            </a:xfrm>
            <a:prstGeom prst="rect">
              <a:avLst/>
            </a:prstGeom>
            <a:noFill/>
            <a:ln w="152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1">
            <a:extLst>
              <a:ext uri="{FF2B5EF4-FFF2-40B4-BE49-F238E27FC236}">
                <a16:creationId xmlns:a16="http://schemas.microsoft.com/office/drawing/2014/main" id="{EDB852EA-C4D3-984F-976E-D755C498F756}"/>
              </a:ext>
            </a:extLst>
          </p:cNvPr>
          <p:cNvSpPr/>
          <p:nvPr/>
        </p:nvSpPr>
        <p:spPr>
          <a:xfrm>
            <a:off x="3093116" y="2478903"/>
            <a:ext cx="827314" cy="31635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26">
            <a:extLst>
              <a:ext uri="{FF2B5EF4-FFF2-40B4-BE49-F238E27FC236}">
                <a16:creationId xmlns:a16="http://schemas.microsoft.com/office/drawing/2014/main" id="{2B2412DA-7A90-764B-BBB1-DE5AE01B218A}"/>
              </a:ext>
            </a:extLst>
          </p:cNvPr>
          <p:cNvGrpSpPr/>
          <p:nvPr/>
        </p:nvGrpSpPr>
        <p:grpSpPr>
          <a:xfrm rot="8100000">
            <a:off x="3319846" y="3836031"/>
            <a:ext cx="373856" cy="449273"/>
            <a:chOff x="2416174" y="5307073"/>
            <a:chExt cx="896525" cy="1077378"/>
          </a:xfrm>
          <a:solidFill>
            <a:schemeClr val="bg1"/>
          </a:solidFill>
        </p:grpSpPr>
        <p:sp>
          <p:nvSpPr>
            <p:cNvPr id="15" name="矩形 27">
              <a:extLst>
                <a:ext uri="{FF2B5EF4-FFF2-40B4-BE49-F238E27FC236}">
                  <a16:creationId xmlns:a16="http://schemas.microsoft.com/office/drawing/2014/main" id="{D59E8C92-B330-E648-8292-76A597B130D7}"/>
                </a:ext>
              </a:extLst>
            </p:cNvPr>
            <p:cNvSpPr/>
            <p:nvPr/>
          </p:nvSpPr>
          <p:spPr>
            <a:xfrm>
              <a:off x="2416175" y="5397500"/>
              <a:ext cx="190500" cy="895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28">
              <a:extLst>
                <a:ext uri="{FF2B5EF4-FFF2-40B4-BE49-F238E27FC236}">
                  <a16:creationId xmlns:a16="http://schemas.microsoft.com/office/drawing/2014/main" id="{1EB95B10-4012-CB48-967C-3C4FA4E91240}"/>
                </a:ext>
              </a:extLst>
            </p:cNvPr>
            <p:cNvSpPr/>
            <p:nvPr/>
          </p:nvSpPr>
          <p:spPr>
            <a:xfrm rot="16200000">
              <a:off x="2769187" y="5044488"/>
              <a:ext cx="190500" cy="8965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29">
              <a:extLst>
                <a:ext uri="{FF2B5EF4-FFF2-40B4-BE49-F238E27FC236}">
                  <a16:creationId xmlns:a16="http://schemas.microsoft.com/office/drawing/2014/main" id="{803AE1FC-E694-6E4A-9012-15D202F877CD}"/>
                </a:ext>
              </a:extLst>
            </p:cNvPr>
            <p:cNvSpPr/>
            <p:nvPr/>
          </p:nvSpPr>
          <p:spPr>
            <a:xfrm rot="8100000">
              <a:off x="2769187" y="5307073"/>
              <a:ext cx="190500" cy="10773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矩形 1">
            <a:extLst>
              <a:ext uri="{FF2B5EF4-FFF2-40B4-BE49-F238E27FC236}">
                <a16:creationId xmlns:a16="http://schemas.microsoft.com/office/drawing/2014/main" id="{7170BF1A-1F47-E441-8EFC-6246919802A9}"/>
              </a:ext>
            </a:extLst>
          </p:cNvPr>
          <p:cNvSpPr/>
          <p:nvPr/>
        </p:nvSpPr>
        <p:spPr>
          <a:xfrm>
            <a:off x="309737" y="29259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SUPER</a:t>
            </a:r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RESULOTION</a:t>
            </a:r>
            <a:endParaRPr lang="zh-CN" altLang="en-US" sz="36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6C7BF4-1B27-374A-B733-3150F27BE605}"/>
              </a:ext>
            </a:extLst>
          </p:cNvPr>
          <p:cNvSpPr/>
          <p:nvPr/>
        </p:nvSpPr>
        <p:spPr>
          <a:xfrm>
            <a:off x="9338388" y="4961711"/>
            <a:ext cx="2137934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b="1" dirty="0">
                <a:latin typeface="Athelas" panose="02000503000000020003" pitchFamily="2" charset="77"/>
                <a:ea typeface="思源黑体 CN Medium" panose="020B0600000000000000" pitchFamily="34" charset="-122"/>
              </a:rPr>
              <a:t>Li, </a:t>
            </a:r>
            <a:r>
              <a:rPr lang="en-US" sz="1500" b="1" dirty="0" err="1">
                <a:latin typeface="Athelas" panose="02000503000000020003" pitchFamily="2" charset="77"/>
                <a:ea typeface="思源黑体 CN Medium" panose="020B0600000000000000" pitchFamily="34" charset="-122"/>
              </a:rPr>
              <a:t>Yiwei</a:t>
            </a:r>
            <a:r>
              <a:rPr lang="en-US" sz="1500" b="1" dirty="0">
                <a:latin typeface="Athelas" panose="02000503000000020003" pitchFamily="2" charset="77"/>
                <a:ea typeface="思源黑体 CN Medium" panose="020B0600000000000000" pitchFamily="34" charset="-122"/>
              </a:rPr>
              <a:t> (yl3950)</a:t>
            </a:r>
          </a:p>
          <a:p>
            <a:pPr algn="ctr"/>
            <a:r>
              <a:rPr lang="en-US" sz="1500" b="1" dirty="0">
                <a:latin typeface="Athelas" panose="02000503000000020003" pitchFamily="2" charset="77"/>
                <a:ea typeface="思源黑体 CN Medium" panose="020B0600000000000000" pitchFamily="34" charset="-122"/>
              </a:rPr>
              <a:t>Wu, </a:t>
            </a:r>
            <a:r>
              <a:rPr lang="en-US" sz="1500" b="1" dirty="0" err="1">
                <a:latin typeface="Athelas" panose="02000503000000020003" pitchFamily="2" charset="77"/>
                <a:ea typeface="思源黑体 CN Medium" panose="020B0600000000000000" pitchFamily="34" charset="-122"/>
              </a:rPr>
              <a:t>Qianqian</a:t>
            </a:r>
            <a:r>
              <a:rPr lang="en-US" sz="1500" b="1" dirty="0">
                <a:latin typeface="Athelas" panose="02000503000000020003" pitchFamily="2" charset="77"/>
                <a:ea typeface="思源黑体 CN Medium" panose="020B0600000000000000" pitchFamily="34" charset="-122"/>
              </a:rPr>
              <a:t> (qw2284)</a:t>
            </a:r>
          </a:p>
          <a:p>
            <a:pPr algn="ctr"/>
            <a:r>
              <a:rPr lang="en-US" sz="1500" b="1" dirty="0">
                <a:latin typeface="Athelas" panose="02000503000000020003" pitchFamily="2" charset="77"/>
                <a:ea typeface="思源黑体 CN Medium" panose="020B0600000000000000" pitchFamily="34" charset="-122"/>
              </a:rPr>
              <a:t>Xia, Xin (xx2295)</a:t>
            </a:r>
          </a:p>
          <a:p>
            <a:pPr algn="ctr"/>
            <a:r>
              <a:rPr lang="en-US" sz="1500" b="1" dirty="0">
                <a:latin typeface="Athelas" panose="02000503000000020003" pitchFamily="2" charset="77"/>
                <a:ea typeface="思源黑体 CN Medium" panose="020B0600000000000000" pitchFamily="34" charset="-122"/>
              </a:rPr>
              <a:t>Yin, Chao (cy2507)</a:t>
            </a:r>
          </a:p>
          <a:p>
            <a:pPr algn="ctr"/>
            <a:r>
              <a:rPr lang="en-US" sz="1500" b="1" dirty="0">
                <a:latin typeface="Athelas" panose="02000503000000020003" pitchFamily="2" charset="77"/>
                <a:ea typeface="思源黑体 CN Medium" panose="020B0600000000000000" pitchFamily="34" charset="-122"/>
              </a:rPr>
              <a:t>Zhang, Yun (yz3384)</a:t>
            </a:r>
          </a:p>
        </p:txBody>
      </p:sp>
      <p:grpSp>
        <p:nvGrpSpPr>
          <p:cNvPr id="28" name="组合 17">
            <a:extLst>
              <a:ext uri="{FF2B5EF4-FFF2-40B4-BE49-F238E27FC236}">
                <a16:creationId xmlns:a16="http://schemas.microsoft.com/office/drawing/2014/main" id="{61BD403E-31A2-D845-A302-D011D7D432B3}"/>
              </a:ext>
            </a:extLst>
          </p:cNvPr>
          <p:cNvGrpSpPr/>
          <p:nvPr/>
        </p:nvGrpSpPr>
        <p:grpSpPr>
          <a:xfrm>
            <a:off x="9545338" y="438649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29" name="矩形 18">
              <a:extLst>
                <a:ext uri="{FF2B5EF4-FFF2-40B4-BE49-F238E27FC236}">
                  <a16:creationId xmlns:a16="http://schemas.microsoft.com/office/drawing/2014/main" id="{D265B399-903F-9947-9317-99589DB506A9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0" name="矩形 19">
              <a:extLst>
                <a:ext uri="{FF2B5EF4-FFF2-40B4-BE49-F238E27FC236}">
                  <a16:creationId xmlns:a16="http://schemas.microsoft.com/office/drawing/2014/main" id="{0EBFA34C-7BD8-0C41-B036-0CFD2DA6674C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1" name="矩形 20">
              <a:extLst>
                <a:ext uri="{FF2B5EF4-FFF2-40B4-BE49-F238E27FC236}">
                  <a16:creationId xmlns:a16="http://schemas.microsoft.com/office/drawing/2014/main" id="{91FC3B3A-7A18-6440-B105-64C75B0ECBFD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2" name="矩形 21">
              <a:extLst>
                <a:ext uri="{FF2B5EF4-FFF2-40B4-BE49-F238E27FC236}">
                  <a16:creationId xmlns:a16="http://schemas.microsoft.com/office/drawing/2014/main" id="{9F078E16-D3CA-814A-ABF9-56CF86AB4ED8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0" name="任意多边形: 形状 44">
            <a:extLst>
              <a:ext uri="{FF2B5EF4-FFF2-40B4-BE49-F238E27FC236}">
                <a16:creationId xmlns:a16="http://schemas.microsoft.com/office/drawing/2014/main" id="{480A8FB2-8298-7347-B380-19DDFA11B1B5}"/>
              </a:ext>
            </a:extLst>
          </p:cNvPr>
          <p:cNvSpPr/>
          <p:nvPr/>
        </p:nvSpPr>
        <p:spPr>
          <a:xfrm rot="5400000">
            <a:off x="11527929" y="6193929"/>
            <a:ext cx="484584" cy="843558"/>
          </a:xfrm>
          <a:custGeom>
            <a:avLst/>
            <a:gdLst/>
            <a:ahLst/>
            <a:cxnLst/>
            <a:rect l="l" t="t" r="r" b="b"/>
            <a:pathLst>
              <a:path w="484584" h="843558">
                <a:moveTo>
                  <a:pt x="0" y="0"/>
                </a:moveTo>
                <a:lnTo>
                  <a:pt x="484584" y="0"/>
                </a:lnTo>
                <a:lnTo>
                  <a:pt x="484584" y="843558"/>
                </a:lnTo>
                <a:lnTo>
                  <a:pt x="275630" y="843558"/>
                </a:lnTo>
                <a:lnTo>
                  <a:pt x="275630" y="208359"/>
                </a:lnTo>
                <a:lnTo>
                  <a:pt x="0" y="2083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9">
            <a:extLst>
              <a:ext uri="{FF2B5EF4-FFF2-40B4-BE49-F238E27FC236}">
                <a16:creationId xmlns:a16="http://schemas.microsoft.com/office/drawing/2014/main" id="{E49181B0-A081-5C43-872D-2FBA55294278}"/>
              </a:ext>
            </a:extLst>
          </p:cNvPr>
          <p:cNvSpPr/>
          <p:nvPr/>
        </p:nvSpPr>
        <p:spPr>
          <a:xfrm>
            <a:off x="10122823" y="4325024"/>
            <a:ext cx="60225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Athelas" panose="02000503000000020003" pitchFamily="2" charset="77"/>
                <a:ea typeface="思源黑体 CN Medium" panose="020B0600000000000000" pitchFamily="34" charset="-122"/>
              </a:rPr>
              <a:t>Group 9</a:t>
            </a:r>
          </a:p>
        </p:txBody>
      </p:sp>
    </p:spTree>
    <p:extLst>
      <p:ext uri="{BB962C8B-B14F-4D97-AF65-F5344CB8AC3E}">
        <p14:creationId xmlns:p14="http://schemas.microsoft.com/office/powerpoint/2010/main" val="1619403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7">
            <a:extLst>
              <a:ext uri="{FF2B5EF4-FFF2-40B4-BE49-F238E27FC236}">
                <a16:creationId xmlns:a16="http://schemas.microsoft.com/office/drawing/2014/main" id="{910A91B5-5536-4A43-9861-AF64D8A26392}"/>
              </a:ext>
            </a:extLst>
          </p:cNvPr>
          <p:cNvGrpSpPr/>
          <p:nvPr/>
        </p:nvGrpSpPr>
        <p:grpSpPr>
          <a:xfrm>
            <a:off x="2206171" y="2321005"/>
            <a:ext cx="7779659" cy="2215991"/>
            <a:chOff x="2293256" y="2379061"/>
            <a:chExt cx="7779659" cy="2215991"/>
          </a:xfrm>
        </p:grpSpPr>
        <p:sp>
          <p:nvSpPr>
            <p:cNvPr id="5" name="矩形 6">
              <a:extLst>
                <a:ext uri="{FF2B5EF4-FFF2-40B4-BE49-F238E27FC236}">
                  <a16:creationId xmlns:a16="http://schemas.microsoft.com/office/drawing/2014/main" id="{0FCC7102-9E6C-B445-8300-127A445ADF6A}"/>
                </a:ext>
              </a:extLst>
            </p:cNvPr>
            <p:cNvSpPr/>
            <p:nvPr/>
          </p:nvSpPr>
          <p:spPr>
            <a:xfrm>
              <a:off x="2293256" y="2485572"/>
              <a:ext cx="3795025" cy="18868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8369A3A-3DCA-5D40-83F7-EA0371FB6C7C}"/>
                </a:ext>
              </a:extLst>
            </p:cNvPr>
            <p:cNvSpPr/>
            <p:nvPr/>
          </p:nvSpPr>
          <p:spPr>
            <a:xfrm>
              <a:off x="6096001" y="2485572"/>
              <a:ext cx="3976914" cy="188685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4">
              <a:extLst>
                <a:ext uri="{FF2B5EF4-FFF2-40B4-BE49-F238E27FC236}">
                  <a16:creationId xmlns:a16="http://schemas.microsoft.com/office/drawing/2014/main" id="{67C24896-3E76-6740-B0AE-0E716EC917E4}"/>
                </a:ext>
              </a:extLst>
            </p:cNvPr>
            <p:cNvSpPr txBox="1"/>
            <p:nvPr/>
          </p:nvSpPr>
          <p:spPr>
            <a:xfrm>
              <a:off x="2489083" y="2379061"/>
              <a:ext cx="7576113" cy="221599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zh-CN" sz="138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THE </a:t>
              </a:r>
              <a:r>
                <a:rPr lang="en-US" altLang="zh-CN" sz="138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END</a:t>
              </a:r>
              <a:endParaRPr lang="zh-CN" altLang="en-US" sz="138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8" name="组合 9">
            <a:extLst>
              <a:ext uri="{FF2B5EF4-FFF2-40B4-BE49-F238E27FC236}">
                <a16:creationId xmlns:a16="http://schemas.microsoft.com/office/drawing/2014/main" id="{C340DAD1-8DB8-D94E-A4CF-D8FBC070FD8C}"/>
              </a:ext>
            </a:extLst>
          </p:cNvPr>
          <p:cNvGrpSpPr/>
          <p:nvPr/>
        </p:nvGrpSpPr>
        <p:grpSpPr>
          <a:xfrm>
            <a:off x="742519" y="8011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9" name="矩形 10">
              <a:extLst>
                <a:ext uri="{FF2B5EF4-FFF2-40B4-BE49-F238E27FC236}">
                  <a16:creationId xmlns:a16="http://schemas.microsoft.com/office/drawing/2014/main" id="{D6692B99-4CD8-F849-B7BA-05A6DB5DEA54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0" name="矩形 11">
              <a:extLst>
                <a:ext uri="{FF2B5EF4-FFF2-40B4-BE49-F238E27FC236}">
                  <a16:creationId xmlns:a16="http://schemas.microsoft.com/office/drawing/2014/main" id="{F006C106-C574-4A47-8DF9-9E769DD93642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1" name="矩形 12">
              <a:extLst>
                <a:ext uri="{FF2B5EF4-FFF2-40B4-BE49-F238E27FC236}">
                  <a16:creationId xmlns:a16="http://schemas.microsoft.com/office/drawing/2014/main" id="{E50D1F33-189B-794C-8419-CD80B4DDA1ED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2" name="矩形 13">
              <a:extLst>
                <a:ext uri="{FF2B5EF4-FFF2-40B4-BE49-F238E27FC236}">
                  <a16:creationId xmlns:a16="http://schemas.microsoft.com/office/drawing/2014/main" id="{93352B89-7568-2D48-BE77-402F862ADE89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cxnSp>
        <p:nvCxnSpPr>
          <p:cNvPr id="13" name="直接连接符 14">
            <a:extLst>
              <a:ext uri="{FF2B5EF4-FFF2-40B4-BE49-F238E27FC236}">
                <a16:creationId xmlns:a16="http://schemas.microsoft.com/office/drawing/2014/main" id="{2F790F89-877C-3F48-8434-8D02B76909B1}"/>
              </a:ext>
            </a:extLst>
          </p:cNvPr>
          <p:cNvCxnSpPr>
            <a:cxnSpLocks/>
          </p:cNvCxnSpPr>
          <p:nvPr/>
        </p:nvCxnSpPr>
        <p:spPr>
          <a:xfrm>
            <a:off x="10607778" y="5274066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5">
            <a:extLst>
              <a:ext uri="{FF2B5EF4-FFF2-40B4-BE49-F238E27FC236}">
                <a16:creationId xmlns:a16="http://schemas.microsoft.com/office/drawing/2014/main" id="{EB59B419-A9CA-3D40-8891-AAA0C74288B0}"/>
              </a:ext>
            </a:extLst>
          </p:cNvPr>
          <p:cNvSpPr txBox="1"/>
          <p:nvPr/>
        </p:nvSpPr>
        <p:spPr>
          <a:xfrm>
            <a:off x="10565885" y="5396287"/>
            <a:ext cx="909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2019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5" name="文本框 16">
            <a:extLst>
              <a:ext uri="{FF2B5EF4-FFF2-40B4-BE49-F238E27FC236}">
                <a16:creationId xmlns:a16="http://schemas.microsoft.com/office/drawing/2014/main" id="{7EC087A2-946C-9140-987A-EC69033A3197}"/>
              </a:ext>
            </a:extLst>
          </p:cNvPr>
          <p:cNvSpPr txBox="1"/>
          <p:nvPr/>
        </p:nvSpPr>
        <p:spPr>
          <a:xfrm>
            <a:off x="10673286" y="585795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3.27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16" name="组合 17">
            <a:extLst>
              <a:ext uri="{FF2B5EF4-FFF2-40B4-BE49-F238E27FC236}">
                <a16:creationId xmlns:a16="http://schemas.microsoft.com/office/drawing/2014/main" id="{04E8780C-F580-BA4F-90C8-86A2FE563D5F}"/>
              </a:ext>
            </a:extLst>
          </p:cNvPr>
          <p:cNvGrpSpPr/>
          <p:nvPr/>
        </p:nvGrpSpPr>
        <p:grpSpPr>
          <a:xfrm>
            <a:off x="11000065" y="8011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7" name="矩形 18">
              <a:extLst>
                <a:ext uri="{FF2B5EF4-FFF2-40B4-BE49-F238E27FC236}">
                  <a16:creationId xmlns:a16="http://schemas.microsoft.com/office/drawing/2014/main" id="{36500ACC-1F1E-4748-B851-879EF38BBE45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8" name="矩形 19">
              <a:extLst>
                <a:ext uri="{FF2B5EF4-FFF2-40B4-BE49-F238E27FC236}">
                  <a16:creationId xmlns:a16="http://schemas.microsoft.com/office/drawing/2014/main" id="{7FF97856-7150-2B4F-A69B-83CF6A14AD8A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9" name="矩形 20">
              <a:extLst>
                <a:ext uri="{FF2B5EF4-FFF2-40B4-BE49-F238E27FC236}">
                  <a16:creationId xmlns:a16="http://schemas.microsoft.com/office/drawing/2014/main" id="{6D75AECE-6CD8-5F48-A24E-CDFF983CD1EB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0" name="矩形 21">
              <a:extLst>
                <a:ext uri="{FF2B5EF4-FFF2-40B4-BE49-F238E27FC236}">
                  <a16:creationId xmlns:a16="http://schemas.microsoft.com/office/drawing/2014/main" id="{15EBBE86-9838-A244-8016-F869B42372A5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1" name="组合 22">
            <a:extLst>
              <a:ext uri="{FF2B5EF4-FFF2-40B4-BE49-F238E27FC236}">
                <a16:creationId xmlns:a16="http://schemas.microsoft.com/office/drawing/2014/main" id="{4B503C15-C3F0-0548-88CA-4148B877941F}"/>
              </a:ext>
            </a:extLst>
          </p:cNvPr>
          <p:cNvGrpSpPr/>
          <p:nvPr/>
        </p:nvGrpSpPr>
        <p:grpSpPr>
          <a:xfrm>
            <a:off x="742519" y="60021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22" name="矩形 23">
              <a:extLst>
                <a:ext uri="{FF2B5EF4-FFF2-40B4-BE49-F238E27FC236}">
                  <a16:creationId xmlns:a16="http://schemas.microsoft.com/office/drawing/2014/main" id="{5134894D-2C9B-5443-96E4-A0D581B7F448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3" name="矩形 24">
              <a:extLst>
                <a:ext uri="{FF2B5EF4-FFF2-40B4-BE49-F238E27FC236}">
                  <a16:creationId xmlns:a16="http://schemas.microsoft.com/office/drawing/2014/main" id="{E0171C62-1D3C-7447-BC3E-7920D1541496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4" name="矩形 25">
              <a:extLst>
                <a:ext uri="{FF2B5EF4-FFF2-40B4-BE49-F238E27FC236}">
                  <a16:creationId xmlns:a16="http://schemas.microsoft.com/office/drawing/2014/main" id="{2F3B0D76-8B4E-404B-B3EC-3BDF874FBD93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5" name="矩形 26">
              <a:extLst>
                <a:ext uri="{FF2B5EF4-FFF2-40B4-BE49-F238E27FC236}">
                  <a16:creationId xmlns:a16="http://schemas.microsoft.com/office/drawing/2014/main" id="{F4891AA9-3C87-E748-9AE4-EA9300C7BB28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6" name="任意多边形: 形状 44">
            <a:extLst>
              <a:ext uri="{FF2B5EF4-FFF2-40B4-BE49-F238E27FC236}">
                <a16:creationId xmlns:a16="http://schemas.microsoft.com/office/drawing/2014/main" id="{2A729598-F233-6E4A-9519-DD0AB289B71C}"/>
              </a:ext>
            </a:extLst>
          </p:cNvPr>
          <p:cNvSpPr/>
          <p:nvPr/>
        </p:nvSpPr>
        <p:spPr>
          <a:xfrm rot="5400000">
            <a:off x="11527929" y="6193929"/>
            <a:ext cx="484584" cy="843558"/>
          </a:xfrm>
          <a:custGeom>
            <a:avLst/>
            <a:gdLst/>
            <a:ahLst/>
            <a:cxnLst/>
            <a:rect l="l" t="t" r="r" b="b"/>
            <a:pathLst>
              <a:path w="484584" h="843558">
                <a:moveTo>
                  <a:pt x="0" y="0"/>
                </a:moveTo>
                <a:lnTo>
                  <a:pt x="484584" y="0"/>
                </a:lnTo>
                <a:lnTo>
                  <a:pt x="484584" y="843558"/>
                </a:lnTo>
                <a:lnTo>
                  <a:pt x="275630" y="843558"/>
                </a:lnTo>
                <a:lnTo>
                  <a:pt x="275630" y="208359"/>
                </a:lnTo>
                <a:lnTo>
                  <a:pt x="0" y="2083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CFF0CB-DA19-B84E-B027-066E855292EB}"/>
              </a:ext>
            </a:extLst>
          </p:cNvPr>
          <p:cNvSpPr/>
          <p:nvPr/>
        </p:nvSpPr>
        <p:spPr>
          <a:xfrm>
            <a:off x="4898099" y="4594648"/>
            <a:ext cx="222163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0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Thank</a:t>
            </a:r>
            <a:r>
              <a:rPr lang="zh-CN" altLang="en-US" sz="30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 </a:t>
            </a:r>
            <a:r>
              <a:rPr lang="en-US" altLang="zh-CN" sz="30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you!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544164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26">
            <a:extLst>
              <a:ext uri="{FF2B5EF4-FFF2-40B4-BE49-F238E27FC236}">
                <a16:creationId xmlns:a16="http://schemas.microsoft.com/office/drawing/2014/main" id="{2B2412DA-7A90-764B-BBB1-DE5AE01B218A}"/>
              </a:ext>
            </a:extLst>
          </p:cNvPr>
          <p:cNvGrpSpPr/>
          <p:nvPr/>
        </p:nvGrpSpPr>
        <p:grpSpPr>
          <a:xfrm rot="8100000">
            <a:off x="4802282" y="3933012"/>
            <a:ext cx="373856" cy="449273"/>
            <a:chOff x="2416174" y="5307073"/>
            <a:chExt cx="896525" cy="1077378"/>
          </a:xfrm>
          <a:solidFill>
            <a:schemeClr val="bg1"/>
          </a:solidFill>
        </p:grpSpPr>
        <p:sp>
          <p:nvSpPr>
            <p:cNvPr id="15" name="矩形 27">
              <a:extLst>
                <a:ext uri="{FF2B5EF4-FFF2-40B4-BE49-F238E27FC236}">
                  <a16:creationId xmlns:a16="http://schemas.microsoft.com/office/drawing/2014/main" id="{D59E8C92-B330-E648-8292-76A597B130D7}"/>
                </a:ext>
              </a:extLst>
            </p:cNvPr>
            <p:cNvSpPr/>
            <p:nvPr/>
          </p:nvSpPr>
          <p:spPr>
            <a:xfrm>
              <a:off x="2416175" y="5397500"/>
              <a:ext cx="190500" cy="895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28">
              <a:extLst>
                <a:ext uri="{FF2B5EF4-FFF2-40B4-BE49-F238E27FC236}">
                  <a16:creationId xmlns:a16="http://schemas.microsoft.com/office/drawing/2014/main" id="{1EB95B10-4012-CB48-967C-3C4FA4E91240}"/>
                </a:ext>
              </a:extLst>
            </p:cNvPr>
            <p:cNvSpPr/>
            <p:nvPr/>
          </p:nvSpPr>
          <p:spPr>
            <a:xfrm rot="16200000">
              <a:off x="2769187" y="5044488"/>
              <a:ext cx="190500" cy="8965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29">
              <a:extLst>
                <a:ext uri="{FF2B5EF4-FFF2-40B4-BE49-F238E27FC236}">
                  <a16:creationId xmlns:a16="http://schemas.microsoft.com/office/drawing/2014/main" id="{803AE1FC-E694-6E4A-9012-15D202F877CD}"/>
                </a:ext>
              </a:extLst>
            </p:cNvPr>
            <p:cNvSpPr/>
            <p:nvPr/>
          </p:nvSpPr>
          <p:spPr>
            <a:xfrm rot="8100000">
              <a:off x="2769187" y="5307073"/>
              <a:ext cx="190500" cy="10773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矩形 1">
            <a:extLst>
              <a:ext uri="{FF2B5EF4-FFF2-40B4-BE49-F238E27FC236}">
                <a16:creationId xmlns:a16="http://schemas.microsoft.com/office/drawing/2014/main" id="{7170BF1A-1F47-E441-8EFC-6246919802A9}"/>
              </a:ext>
            </a:extLst>
          </p:cNvPr>
          <p:cNvSpPr/>
          <p:nvPr/>
        </p:nvSpPr>
        <p:spPr>
          <a:xfrm>
            <a:off x="309737" y="29259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INDEX</a:t>
            </a:r>
            <a:endParaRPr lang="zh-CN" altLang="en-US" sz="36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F21BFFB-31D1-E440-924C-7025738F35E5}"/>
              </a:ext>
            </a:extLst>
          </p:cNvPr>
          <p:cNvGrpSpPr/>
          <p:nvPr/>
        </p:nvGrpSpPr>
        <p:grpSpPr>
          <a:xfrm>
            <a:off x="2087917" y="1645369"/>
            <a:ext cx="5033458" cy="656343"/>
            <a:chOff x="841008" y="3823389"/>
            <a:chExt cx="5033458" cy="656343"/>
          </a:xfrm>
        </p:grpSpPr>
        <p:sp>
          <p:nvSpPr>
            <p:cNvPr id="7" name="矩形 47">
              <a:extLst>
                <a:ext uri="{FF2B5EF4-FFF2-40B4-BE49-F238E27FC236}">
                  <a16:creationId xmlns:a16="http://schemas.microsoft.com/office/drawing/2014/main" id="{3ECAAD12-8E76-4F46-8271-5B664FF6AA8D}"/>
                </a:ext>
              </a:extLst>
            </p:cNvPr>
            <p:cNvSpPr/>
            <p:nvPr/>
          </p:nvSpPr>
          <p:spPr>
            <a:xfrm>
              <a:off x="841008" y="3823389"/>
              <a:ext cx="5033458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500" b="1" kern="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Project</a:t>
              </a:r>
              <a:r>
                <a:rPr lang="zh-CN" altLang="en-US" sz="2500" b="1" kern="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</a:t>
              </a:r>
              <a:r>
                <a:rPr lang="en-US" altLang="zh-CN" sz="2500" b="1" kern="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Goal</a:t>
              </a:r>
              <a:endParaRPr lang="zh-CN" altLang="en-US" sz="2500" b="1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8" name="直接连接符 16">
              <a:extLst>
                <a:ext uri="{FF2B5EF4-FFF2-40B4-BE49-F238E27FC236}">
                  <a16:creationId xmlns:a16="http://schemas.microsoft.com/office/drawing/2014/main" id="{13EC7685-1165-5844-9F78-552511CE28B8}"/>
                </a:ext>
              </a:extLst>
            </p:cNvPr>
            <p:cNvCxnSpPr>
              <a:cxnSpLocks/>
            </p:cNvCxnSpPr>
            <p:nvPr/>
          </p:nvCxnSpPr>
          <p:spPr>
            <a:xfrm>
              <a:off x="926614" y="4479732"/>
              <a:ext cx="773061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0F25937-0B60-1148-9BC3-3183A89108DF}"/>
              </a:ext>
            </a:extLst>
          </p:cNvPr>
          <p:cNvGrpSpPr/>
          <p:nvPr/>
        </p:nvGrpSpPr>
        <p:grpSpPr>
          <a:xfrm>
            <a:off x="2087917" y="3949787"/>
            <a:ext cx="5033458" cy="656343"/>
            <a:chOff x="841008" y="3823389"/>
            <a:chExt cx="5033458" cy="656343"/>
          </a:xfrm>
        </p:grpSpPr>
        <p:sp>
          <p:nvSpPr>
            <p:cNvPr id="11" name="矩形 47">
              <a:extLst>
                <a:ext uri="{FF2B5EF4-FFF2-40B4-BE49-F238E27FC236}">
                  <a16:creationId xmlns:a16="http://schemas.microsoft.com/office/drawing/2014/main" id="{4233FBB9-9C6D-6240-85D1-52B5148EFFA0}"/>
                </a:ext>
              </a:extLst>
            </p:cNvPr>
            <p:cNvSpPr/>
            <p:nvPr/>
          </p:nvSpPr>
          <p:spPr>
            <a:xfrm>
              <a:off x="841008" y="3823389"/>
              <a:ext cx="5033458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500" b="1" kern="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Advanced</a:t>
              </a:r>
              <a:r>
                <a:rPr lang="zh-CN" altLang="en-US" sz="2500" b="1" kern="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</a:t>
              </a:r>
              <a:r>
                <a:rPr lang="en-US" altLang="zh-CN" sz="2500" b="1" kern="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Model</a:t>
              </a:r>
              <a:endParaRPr lang="zh-CN" altLang="en-US" sz="2500" b="1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12" name="直接连接符 16">
              <a:extLst>
                <a:ext uri="{FF2B5EF4-FFF2-40B4-BE49-F238E27FC236}">
                  <a16:creationId xmlns:a16="http://schemas.microsoft.com/office/drawing/2014/main" id="{D144A63C-0540-5E4B-A14F-1FCE7FAB3581}"/>
                </a:ext>
              </a:extLst>
            </p:cNvPr>
            <p:cNvCxnSpPr>
              <a:cxnSpLocks/>
            </p:cNvCxnSpPr>
            <p:nvPr/>
          </p:nvCxnSpPr>
          <p:spPr>
            <a:xfrm>
              <a:off x="926614" y="4479732"/>
              <a:ext cx="773061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0E209EE-EFAA-024B-9C00-DF77DF8D4670}"/>
              </a:ext>
            </a:extLst>
          </p:cNvPr>
          <p:cNvGrpSpPr/>
          <p:nvPr/>
        </p:nvGrpSpPr>
        <p:grpSpPr>
          <a:xfrm>
            <a:off x="2087917" y="2773619"/>
            <a:ext cx="5033458" cy="656343"/>
            <a:chOff x="841008" y="3823389"/>
            <a:chExt cx="5033458" cy="656343"/>
          </a:xfrm>
        </p:grpSpPr>
        <p:sp>
          <p:nvSpPr>
            <p:cNvPr id="19" name="矩形 47">
              <a:extLst>
                <a:ext uri="{FF2B5EF4-FFF2-40B4-BE49-F238E27FC236}">
                  <a16:creationId xmlns:a16="http://schemas.microsoft.com/office/drawing/2014/main" id="{DB415477-4B17-6547-9AA3-921F11B26D4A}"/>
                </a:ext>
              </a:extLst>
            </p:cNvPr>
            <p:cNvSpPr/>
            <p:nvPr/>
          </p:nvSpPr>
          <p:spPr>
            <a:xfrm>
              <a:off x="841008" y="3823389"/>
              <a:ext cx="5033458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500" b="1" kern="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Baseline</a:t>
              </a:r>
              <a:r>
                <a:rPr lang="zh-CN" altLang="en-US" sz="2500" b="1" kern="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</a:t>
              </a:r>
              <a:r>
                <a:rPr lang="en-US" altLang="zh-CN" sz="2500" b="1" kern="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Model</a:t>
              </a:r>
              <a:endParaRPr lang="zh-CN" altLang="en-US" sz="2500" b="1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20" name="直接连接符 16">
              <a:extLst>
                <a:ext uri="{FF2B5EF4-FFF2-40B4-BE49-F238E27FC236}">
                  <a16:creationId xmlns:a16="http://schemas.microsoft.com/office/drawing/2014/main" id="{48ECFEA8-246F-2B40-8250-6392C7F63AF0}"/>
                </a:ext>
              </a:extLst>
            </p:cNvPr>
            <p:cNvCxnSpPr>
              <a:cxnSpLocks/>
            </p:cNvCxnSpPr>
            <p:nvPr/>
          </p:nvCxnSpPr>
          <p:spPr>
            <a:xfrm>
              <a:off x="926614" y="4479732"/>
              <a:ext cx="773061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DC244BB-F960-B949-BF7C-878E675F5651}"/>
              </a:ext>
            </a:extLst>
          </p:cNvPr>
          <p:cNvGrpSpPr/>
          <p:nvPr/>
        </p:nvGrpSpPr>
        <p:grpSpPr>
          <a:xfrm>
            <a:off x="2087917" y="5117702"/>
            <a:ext cx="5033458" cy="656343"/>
            <a:chOff x="841008" y="3823389"/>
            <a:chExt cx="5033458" cy="656343"/>
          </a:xfrm>
        </p:grpSpPr>
        <p:sp>
          <p:nvSpPr>
            <p:cNvPr id="22" name="矩形 47">
              <a:extLst>
                <a:ext uri="{FF2B5EF4-FFF2-40B4-BE49-F238E27FC236}">
                  <a16:creationId xmlns:a16="http://schemas.microsoft.com/office/drawing/2014/main" id="{94057C64-4D03-944E-A654-98ABD376D0DD}"/>
                </a:ext>
              </a:extLst>
            </p:cNvPr>
            <p:cNvSpPr/>
            <p:nvPr/>
          </p:nvSpPr>
          <p:spPr>
            <a:xfrm>
              <a:off x="841008" y="3823389"/>
              <a:ext cx="5033458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500" b="1" kern="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Improvement</a:t>
              </a:r>
              <a:endParaRPr lang="zh-CN" altLang="en-US" sz="2500" b="1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23" name="直接连接符 16">
              <a:extLst>
                <a:ext uri="{FF2B5EF4-FFF2-40B4-BE49-F238E27FC236}">
                  <a16:creationId xmlns:a16="http://schemas.microsoft.com/office/drawing/2014/main" id="{8491F4A3-FDDD-9247-A708-62E90B0D657A}"/>
                </a:ext>
              </a:extLst>
            </p:cNvPr>
            <p:cNvCxnSpPr>
              <a:cxnSpLocks/>
            </p:cNvCxnSpPr>
            <p:nvPr/>
          </p:nvCxnSpPr>
          <p:spPr>
            <a:xfrm>
              <a:off x="926614" y="4479732"/>
              <a:ext cx="773061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任意多边形: 形状 44">
            <a:extLst>
              <a:ext uri="{FF2B5EF4-FFF2-40B4-BE49-F238E27FC236}">
                <a16:creationId xmlns:a16="http://schemas.microsoft.com/office/drawing/2014/main" id="{1EFC29ED-E4BD-1241-9DC8-B12245751B6C}"/>
              </a:ext>
            </a:extLst>
          </p:cNvPr>
          <p:cNvSpPr/>
          <p:nvPr/>
        </p:nvSpPr>
        <p:spPr>
          <a:xfrm rot="5400000">
            <a:off x="11527929" y="6193929"/>
            <a:ext cx="484584" cy="843558"/>
          </a:xfrm>
          <a:custGeom>
            <a:avLst/>
            <a:gdLst/>
            <a:ahLst/>
            <a:cxnLst/>
            <a:rect l="l" t="t" r="r" b="b"/>
            <a:pathLst>
              <a:path w="484584" h="843558">
                <a:moveTo>
                  <a:pt x="0" y="0"/>
                </a:moveTo>
                <a:lnTo>
                  <a:pt x="484584" y="0"/>
                </a:lnTo>
                <a:lnTo>
                  <a:pt x="484584" y="843558"/>
                </a:lnTo>
                <a:lnTo>
                  <a:pt x="275630" y="843558"/>
                </a:lnTo>
                <a:lnTo>
                  <a:pt x="275630" y="208359"/>
                </a:lnTo>
                <a:lnTo>
                  <a:pt x="0" y="2083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17">
            <a:extLst>
              <a:ext uri="{FF2B5EF4-FFF2-40B4-BE49-F238E27FC236}">
                <a16:creationId xmlns:a16="http://schemas.microsoft.com/office/drawing/2014/main" id="{C552D198-68CF-394C-9D90-8DFA9359039E}"/>
              </a:ext>
            </a:extLst>
          </p:cNvPr>
          <p:cNvGrpSpPr/>
          <p:nvPr/>
        </p:nvGrpSpPr>
        <p:grpSpPr>
          <a:xfrm>
            <a:off x="10399765" y="6662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31" name="矩形 18">
              <a:extLst>
                <a:ext uri="{FF2B5EF4-FFF2-40B4-BE49-F238E27FC236}">
                  <a16:creationId xmlns:a16="http://schemas.microsoft.com/office/drawing/2014/main" id="{858042C7-4065-BC47-881D-376E0F9C5265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2" name="矩形 19">
              <a:extLst>
                <a:ext uri="{FF2B5EF4-FFF2-40B4-BE49-F238E27FC236}">
                  <a16:creationId xmlns:a16="http://schemas.microsoft.com/office/drawing/2014/main" id="{015768AD-6C45-0649-8779-D1CC88C41B36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3" name="矩形 20">
              <a:extLst>
                <a:ext uri="{FF2B5EF4-FFF2-40B4-BE49-F238E27FC236}">
                  <a16:creationId xmlns:a16="http://schemas.microsoft.com/office/drawing/2014/main" id="{355E5D6D-0C37-4A40-AF13-E984B50CD258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4" name="矩形 21">
              <a:extLst>
                <a:ext uri="{FF2B5EF4-FFF2-40B4-BE49-F238E27FC236}">
                  <a16:creationId xmlns:a16="http://schemas.microsoft.com/office/drawing/2014/main" id="{56DC0F67-4E6A-C94A-8B27-578C42A59F18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3259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8BA99581-011C-B54B-9B18-3CA2B6E69EFD}"/>
              </a:ext>
            </a:extLst>
          </p:cNvPr>
          <p:cNvSpPr/>
          <p:nvPr/>
        </p:nvSpPr>
        <p:spPr>
          <a:xfrm>
            <a:off x="282028" y="99342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PROJECT</a:t>
            </a:r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GOAL</a:t>
            </a:r>
            <a:endParaRPr lang="zh-CN" altLang="en-US" sz="36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39E406-0B85-0244-8C55-2E2A69118C9A}"/>
              </a:ext>
            </a:extLst>
          </p:cNvPr>
          <p:cNvGrpSpPr/>
          <p:nvPr/>
        </p:nvGrpSpPr>
        <p:grpSpPr>
          <a:xfrm>
            <a:off x="891563" y="0"/>
            <a:ext cx="773061" cy="824959"/>
            <a:chOff x="891563" y="0"/>
            <a:chExt cx="773061" cy="824959"/>
          </a:xfrm>
        </p:grpSpPr>
        <p:sp>
          <p:nvSpPr>
            <p:cNvPr id="10" name="矩形 25">
              <a:extLst>
                <a:ext uri="{FF2B5EF4-FFF2-40B4-BE49-F238E27FC236}">
                  <a16:creationId xmlns:a16="http://schemas.microsoft.com/office/drawing/2014/main" id="{C6990098-5031-4044-9554-D83140F14CA3}"/>
                </a:ext>
              </a:extLst>
            </p:cNvPr>
            <p:cNvSpPr/>
            <p:nvPr/>
          </p:nvSpPr>
          <p:spPr>
            <a:xfrm>
              <a:off x="891563" y="0"/>
              <a:ext cx="773061" cy="8249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1" name="组合 26">
              <a:extLst>
                <a:ext uri="{FF2B5EF4-FFF2-40B4-BE49-F238E27FC236}">
                  <a16:creationId xmlns:a16="http://schemas.microsoft.com/office/drawing/2014/main" id="{05734015-4AAC-B64E-90DF-20EAD0342DE9}"/>
                </a:ext>
              </a:extLst>
            </p:cNvPr>
            <p:cNvGrpSpPr/>
            <p:nvPr/>
          </p:nvGrpSpPr>
          <p:grpSpPr>
            <a:xfrm rot="13500000">
              <a:off x="1091164" y="149681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12" name="矩形 27">
                <a:extLst>
                  <a:ext uri="{FF2B5EF4-FFF2-40B4-BE49-F238E27FC236}">
                    <a16:creationId xmlns:a16="http://schemas.microsoft.com/office/drawing/2014/main" id="{8692F21F-A2F7-DE44-8023-66C728087DB1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 28">
                <a:extLst>
                  <a:ext uri="{FF2B5EF4-FFF2-40B4-BE49-F238E27FC236}">
                    <a16:creationId xmlns:a16="http://schemas.microsoft.com/office/drawing/2014/main" id="{9A2D7457-C237-3B42-BC75-E6CF13C3A1F9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矩形 29">
                <a:extLst>
                  <a:ext uri="{FF2B5EF4-FFF2-40B4-BE49-F238E27FC236}">
                    <a16:creationId xmlns:a16="http://schemas.microsoft.com/office/drawing/2014/main" id="{4BB519D7-B8D6-3347-AB20-90B0E928BB48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2" name="矩形 49">
            <a:extLst>
              <a:ext uri="{FF2B5EF4-FFF2-40B4-BE49-F238E27FC236}">
                <a16:creationId xmlns:a16="http://schemas.microsoft.com/office/drawing/2014/main" id="{F7ADED59-41EB-D448-866D-8318207BEB46}"/>
              </a:ext>
            </a:extLst>
          </p:cNvPr>
          <p:cNvSpPr/>
          <p:nvPr/>
        </p:nvSpPr>
        <p:spPr>
          <a:xfrm>
            <a:off x="482125" y="2404955"/>
            <a:ext cx="1799772" cy="2915333"/>
          </a:xfrm>
          <a:prstGeom prst="rect">
            <a:avLst/>
          </a:prstGeom>
          <a:noFill/>
          <a:ln w="152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: 形状 27">
            <a:extLst>
              <a:ext uri="{FF2B5EF4-FFF2-40B4-BE49-F238E27FC236}">
                <a16:creationId xmlns:a16="http://schemas.microsoft.com/office/drawing/2014/main" id="{3738D6AB-6960-A745-8607-EDC6732A9EC5}"/>
              </a:ext>
            </a:extLst>
          </p:cNvPr>
          <p:cNvSpPr/>
          <p:nvPr/>
        </p:nvSpPr>
        <p:spPr>
          <a:xfrm>
            <a:off x="1075140" y="2781573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30">
            <a:extLst>
              <a:ext uri="{FF2B5EF4-FFF2-40B4-BE49-F238E27FC236}">
                <a16:creationId xmlns:a16="http://schemas.microsoft.com/office/drawing/2014/main" id="{9353C1C7-92E1-E44F-980E-5E373266C7C2}"/>
              </a:ext>
            </a:extLst>
          </p:cNvPr>
          <p:cNvSpPr/>
          <p:nvPr/>
        </p:nvSpPr>
        <p:spPr>
          <a:xfrm>
            <a:off x="2715577" y="2404955"/>
            <a:ext cx="8437332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latin typeface="Athelas" panose="02000503000000020003" pitchFamily="2" charset="77"/>
              </a:rPr>
              <a:t>Produce a predicted high resolution image as output based on the blurry and low-resolution input.</a:t>
            </a:r>
          </a:p>
          <a:p>
            <a:endParaRPr lang="zh-CN" altLang="en-US" sz="4400" b="1" dirty="0">
              <a:latin typeface="Athelas" panose="02000503000000020003" pitchFamily="2" charset="77"/>
              <a:ea typeface="思源黑体 CN Medium" panose="020B0600000000000000" pitchFamily="34" charset="-122"/>
            </a:endParaRPr>
          </a:p>
        </p:txBody>
      </p:sp>
      <p:grpSp>
        <p:nvGrpSpPr>
          <p:cNvPr id="25" name="组合 17">
            <a:extLst>
              <a:ext uri="{FF2B5EF4-FFF2-40B4-BE49-F238E27FC236}">
                <a16:creationId xmlns:a16="http://schemas.microsoft.com/office/drawing/2014/main" id="{62497284-049B-2745-A593-490D94F66F22}"/>
              </a:ext>
            </a:extLst>
          </p:cNvPr>
          <p:cNvGrpSpPr/>
          <p:nvPr/>
        </p:nvGrpSpPr>
        <p:grpSpPr>
          <a:xfrm>
            <a:off x="10399765" y="6662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26" name="矩形 18">
              <a:extLst>
                <a:ext uri="{FF2B5EF4-FFF2-40B4-BE49-F238E27FC236}">
                  <a16:creationId xmlns:a16="http://schemas.microsoft.com/office/drawing/2014/main" id="{F4EFFF98-5190-354F-82CF-F0E1E1C371E8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7" name="矩形 19">
              <a:extLst>
                <a:ext uri="{FF2B5EF4-FFF2-40B4-BE49-F238E27FC236}">
                  <a16:creationId xmlns:a16="http://schemas.microsoft.com/office/drawing/2014/main" id="{D2FEAFE1-901B-BB4E-BAC4-942994D13104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8" name="矩形 20">
              <a:extLst>
                <a:ext uri="{FF2B5EF4-FFF2-40B4-BE49-F238E27FC236}">
                  <a16:creationId xmlns:a16="http://schemas.microsoft.com/office/drawing/2014/main" id="{8B7AB639-E133-6E41-8CE9-5E7E7A9A02B7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9" name="矩形 21">
              <a:extLst>
                <a:ext uri="{FF2B5EF4-FFF2-40B4-BE49-F238E27FC236}">
                  <a16:creationId xmlns:a16="http://schemas.microsoft.com/office/drawing/2014/main" id="{7F93B216-B83E-6641-BBE2-694899F59DEB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30" name="组合 21">
            <a:extLst>
              <a:ext uri="{FF2B5EF4-FFF2-40B4-BE49-F238E27FC236}">
                <a16:creationId xmlns:a16="http://schemas.microsoft.com/office/drawing/2014/main" id="{BB0063E8-0612-D247-85A1-536D90BB3E40}"/>
              </a:ext>
            </a:extLst>
          </p:cNvPr>
          <p:cNvGrpSpPr/>
          <p:nvPr/>
        </p:nvGrpSpPr>
        <p:grpSpPr>
          <a:xfrm>
            <a:off x="4134653" y="4361635"/>
            <a:ext cx="942714" cy="942714"/>
            <a:chOff x="-2177143" y="2481943"/>
            <a:chExt cx="2409372" cy="2409372"/>
          </a:xfrm>
        </p:grpSpPr>
        <p:grpSp>
          <p:nvGrpSpPr>
            <p:cNvPr id="31" name="组合 22">
              <a:extLst>
                <a:ext uri="{FF2B5EF4-FFF2-40B4-BE49-F238E27FC236}">
                  <a16:creationId xmlns:a16="http://schemas.microsoft.com/office/drawing/2014/main" id="{B454529A-6990-304D-BA2B-6C89ACC5A6C0}"/>
                </a:ext>
              </a:extLst>
            </p:cNvPr>
            <p:cNvGrpSpPr/>
            <p:nvPr/>
          </p:nvGrpSpPr>
          <p:grpSpPr>
            <a:xfrm>
              <a:off x="-1797957" y="3108779"/>
              <a:ext cx="1651000" cy="1155700"/>
              <a:chOff x="2755900" y="4096931"/>
              <a:chExt cx="1651000" cy="1155700"/>
            </a:xfrm>
            <a:solidFill>
              <a:schemeClr val="bg1">
                <a:lumMod val="95000"/>
              </a:schemeClr>
            </a:solidFill>
          </p:grpSpPr>
          <p:sp>
            <p:nvSpPr>
              <p:cNvPr id="33" name="矩形 24">
                <a:extLst>
                  <a:ext uri="{FF2B5EF4-FFF2-40B4-BE49-F238E27FC236}">
                    <a16:creationId xmlns:a16="http://schemas.microsoft.com/office/drawing/2014/main" id="{BE59F662-742F-D14C-88C0-492D13819950}"/>
                  </a:ext>
                </a:extLst>
              </p:cNvPr>
              <p:cNvSpPr/>
              <p:nvPr/>
            </p:nvSpPr>
            <p:spPr>
              <a:xfrm>
                <a:off x="2755900" y="4491679"/>
                <a:ext cx="1150046" cy="366204"/>
              </a:xfrm>
              <a:prstGeom prst="rect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箭头: V 形 25">
                <a:extLst>
                  <a:ext uri="{FF2B5EF4-FFF2-40B4-BE49-F238E27FC236}">
                    <a16:creationId xmlns:a16="http://schemas.microsoft.com/office/drawing/2014/main" id="{DC080BB7-3A56-3141-BD44-11699161EFFF}"/>
                  </a:ext>
                </a:extLst>
              </p:cNvPr>
              <p:cNvSpPr/>
              <p:nvPr/>
            </p:nvSpPr>
            <p:spPr>
              <a:xfrm>
                <a:off x="3251200" y="4096931"/>
                <a:ext cx="1155700" cy="1155700"/>
              </a:xfrm>
              <a:prstGeom prst="chevron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2" name="椭圆 23">
              <a:extLst>
                <a:ext uri="{FF2B5EF4-FFF2-40B4-BE49-F238E27FC236}">
                  <a16:creationId xmlns:a16="http://schemas.microsoft.com/office/drawing/2014/main" id="{25566079-47B3-0E44-A649-0B8BFF6F8021}"/>
                </a:ext>
              </a:extLst>
            </p:cNvPr>
            <p:cNvSpPr/>
            <p:nvPr/>
          </p:nvSpPr>
          <p:spPr>
            <a:xfrm>
              <a:off x="-2177143" y="2481943"/>
              <a:ext cx="2409372" cy="2409372"/>
            </a:xfrm>
            <a:prstGeom prst="ellipse">
              <a:avLst/>
            </a:prstGeom>
            <a:noFill/>
            <a:ln w="152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8529C5E-FA00-2F46-9C94-D7DCF4CB23AF}"/>
              </a:ext>
            </a:extLst>
          </p:cNvPr>
          <p:cNvGrpSpPr/>
          <p:nvPr/>
        </p:nvGrpSpPr>
        <p:grpSpPr>
          <a:xfrm>
            <a:off x="5989764" y="3796638"/>
            <a:ext cx="2339102" cy="2215991"/>
            <a:chOff x="4133255" y="344447"/>
            <a:chExt cx="2339102" cy="2215991"/>
          </a:xfrm>
        </p:grpSpPr>
        <p:sp>
          <p:nvSpPr>
            <p:cNvPr id="35" name="文本框 36">
              <a:extLst>
                <a:ext uri="{FF2B5EF4-FFF2-40B4-BE49-F238E27FC236}">
                  <a16:creationId xmlns:a16="http://schemas.microsoft.com/office/drawing/2014/main" id="{85B4FE78-4F05-154E-9583-9D5F7C7B5E95}"/>
                </a:ext>
              </a:extLst>
            </p:cNvPr>
            <p:cNvSpPr txBox="1"/>
            <p:nvPr/>
          </p:nvSpPr>
          <p:spPr>
            <a:xfrm>
              <a:off x="4133255" y="344447"/>
              <a:ext cx="2339102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01</a:t>
              </a:r>
              <a:endParaRPr lang="zh-CN" altLang="en-US" sz="138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38" name="矩形 42">
              <a:extLst>
                <a:ext uri="{FF2B5EF4-FFF2-40B4-BE49-F238E27FC236}">
                  <a16:creationId xmlns:a16="http://schemas.microsoft.com/office/drawing/2014/main" id="{75F64EA2-A0BA-B442-A961-705D79078657}"/>
                </a:ext>
              </a:extLst>
            </p:cNvPr>
            <p:cNvSpPr/>
            <p:nvPr/>
          </p:nvSpPr>
          <p:spPr>
            <a:xfrm>
              <a:off x="4208967" y="1080761"/>
              <a:ext cx="2141553" cy="6588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B9499FB-B217-404C-9950-5944817C9A32}"/>
              </a:ext>
            </a:extLst>
          </p:cNvPr>
          <p:cNvSpPr txBox="1"/>
          <p:nvPr/>
        </p:nvSpPr>
        <p:spPr>
          <a:xfrm>
            <a:off x="6291047" y="4555993"/>
            <a:ext cx="16517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latin typeface="Athelas" panose="02000503000000020003" pitchFamily="2" charset="77"/>
              </a:rPr>
              <a:t>Accuracy</a:t>
            </a:r>
            <a:endParaRPr lang="en-US" sz="3000" dirty="0">
              <a:latin typeface="Athelas" panose="02000503000000020003" pitchFamily="2" charset="77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68E473-144B-A44F-A6A6-4638279EEC70}"/>
              </a:ext>
            </a:extLst>
          </p:cNvPr>
          <p:cNvGrpSpPr/>
          <p:nvPr/>
        </p:nvGrpSpPr>
        <p:grpSpPr>
          <a:xfrm>
            <a:off x="8526218" y="3769334"/>
            <a:ext cx="2339102" cy="2215991"/>
            <a:chOff x="6738084" y="344447"/>
            <a:chExt cx="2339102" cy="2215991"/>
          </a:xfrm>
        </p:grpSpPr>
        <p:sp>
          <p:nvSpPr>
            <p:cNvPr id="41" name="文本框 46">
              <a:extLst>
                <a:ext uri="{FF2B5EF4-FFF2-40B4-BE49-F238E27FC236}">
                  <a16:creationId xmlns:a16="http://schemas.microsoft.com/office/drawing/2014/main" id="{53ADACEB-F5ED-3546-81D3-38B47A1F5034}"/>
                </a:ext>
              </a:extLst>
            </p:cNvPr>
            <p:cNvSpPr txBox="1"/>
            <p:nvPr/>
          </p:nvSpPr>
          <p:spPr>
            <a:xfrm>
              <a:off x="6738084" y="344447"/>
              <a:ext cx="2339102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02</a:t>
              </a:r>
              <a:endParaRPr lang="zh-CN" altLang="en-US" sz="138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42" name="矩形 47">
              <a:extLst>
                <a:ext uri="{FF2B5EF4-FFF2-40B4-BE49-F238E27FC236}">
                  <a16:creationId xmlns:a16="http://schemas.microsoft.com/office/drawing/2014/main" id="{EF5DF3EB-EB5A-604C-9375-B308001951D3}"/>
                </a:ext>
              </a:extLst>
            </p:cNvPr>
            <p:cNvSpPr/>
            <p:nvPr/>
          </p:nvSpPr>
          <p:spPr>
            <a:xfrm>
              <a:off x="6813796" y="1080761"/>
              <a:ext cx="2141553" cy="6588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D665A045-CF26-374A-A810-50181214F71A}"/>
              </a:ext>
            </a:extLst>
          </p:cNvPr>
          <p:cNvSpPr txBox="1"/>
          <p:nvPr/>
        </p:nvSpPr>
        <p:spPr>
          <a:xfrm>
            <a:off x="8829648" y="4555993"/>
            <a:ext cx="17771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latin typeface="Athelas" panose="02000503000000020003" pitchFamily="2" charset="77"/>
              </a:rPr>
              <a:t>Efficiency</a:t>
            </a:r>
            <a:endParaRPr lang="en-US" sz="3000" dirty="0">
              <a:latin typeface="Athelas" panose="02000503000000020003" pitchFamily="2" charset="77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0E5BC63-59BF-D449-8AAB-099C1F012F5B}"/>
              </a:ext>
            </a:extLst>
          </p:cNvPr>
          <p:cNvGrpSpPr/>
          <p:nvPr/>
        </p:nvGrpSpPr>
        <p:grpSpPr>
          <a:xfrm>
            <a:off x="6934243" y="5614216"/>
            <a:ext cx="337003" cy="359627"/>
            <a:chOff x="5134304" y="2176934"/>
            <a:chExt cx="337003" cy="359627"/>
          </a:xfrm>
        </p:grpSpPr>
        <p:sp>
          <p:nvSpPr>
            <p:cNvPr id="45" name="矩形 35">
              <a:extLst>
                <a:ext uri="{FF2B5EF4-FFF2-40B4-BE49-F238E27FC236}">
                  <a16:creationId xmlns:a16="http://schemas.microsoft.com/office/drawing/2014/main" id="{CC911DF1-75C2-054D-B6F3-604A477A3A7C}"/>
                </a:ext>
              </a:extLst>
            </p:cNvPr>
            <p:cNvSpPr/>
            <p:nvPr/>
          </p:nvSpPr>
          <p:spPr>
            <a:xfrm>
              <a:off x="5134304" y="2176934"/>
              <a:ext cx="337003" cy="35962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1">
              <a:extLst>
                <a:ext uri="{FF2B5EF4-FFF2-40B4-BE49-F238E27FC236}">
                  <a16:creationId xmlns:a16="http://schemas.microsoft.com/office/drawing/2014/main" id="{444872EC-CFB5-AA49-8200-41FF7771015A}"/>
                </a:ext>
              </a:extLst>
            </p:cNvPr>
            <p:cNvSpPr/>
            <p:nvPr/>
          </p:nvSpPr>
          <p:spPr>
            <a:xfrm>
              <a:off x="5285490" y="2242185"/>
              <a:ext cx="34630" cy="1958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38">
              <a:extLst>
                <a:ext uri="{FF2B5EF4-FFF2-40B4-BE49-F238E27FC236}">
                  <a16:creationId xmlns:a16="http://schemas.microsoft.com/office/drawing/2014/main" id="{DF4AD8B1-F955-874A-999C-EF908F99EC6A}"/>
                </a:ext>
              </a:extLst>
            </p:cNvPr>
            <p:cNvSpPr/>
            <p:nvPr/>
          </p:nvSpPr>
          <p:spPr>
            <a:xfrm rot="13500000">
              <a:off x="5330791" y="2304183"/>
              <a:ext cx="34630" cy="1627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39">
              <a:extLst>
                <a:ext uri="{FF2B5EF4-FFF2-40B4-BE49-F238E27FC236}">
                  <a16:creationId xmlns:a16="http://schemas.microsoft.com/office/drawing/2014/main" id="{7F4A6507-BEAB-C94A-B7C2-CB6381DD1707}"/>
                </a:ext>
              </a:extLst>
            </p:cNvPr>
            <p:cNvSpPr/>
            <p:nvPr/>
          </p:nvSpPr>
          <p:spPr>
            <a:xfrm rot="8100000">
              <a:off x="5240113" y="2304000"/>
              <a:ext cx="34630" cy="1629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32167D3-5549-4C40-AF39-8A814D66ED8C}"/>
              </a:ext>
            </a:extLst>
          </p:cNvPr>
          <p:cNvGrpSpPr/>
          <p:nvPr/>
        </p:nvGrpSpPr>
        <p:grpSpPr>
          <a:xfrm>
            <a:off x="9381221" y="5602442"/>
            <a:ext cx="337003" cy="359627"/>
            <a:chOff x="5134304" y="2176934"/>
            <a:chExt cx="337003" cy="359627"/>
          </a:xfrm>
        </p:grpSpPr>
        <p:sp>
          <p:nvSpPr>
            <p:cNvPr id="52" name="矩形 35">
              <a:extLst>
                <a:ext uri="{FF2B5EF4-FFF2-40B4-BE49-F238E27FC236}">
                  <a16:creationId xmlns:a16="http://schemas.microsoft.com/office/drawing/2014/main" id="{38D7A172-FE74-6448-9764-41B65D44D969}"/>
                </a:ext>
              </a:extLst>
            </p:cNvPr>
            <p:cNvSpPr/>
            <p:nvPr/>
          </p:nvSpPr>
          <p:spPr>
            <a:xfrm>
              <a:off x="5134304" y="2176934"/>
              <a:ext cx="337003" cy="35962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41">
              <a:extLst>
                <a:ext uri="{FF2B5EF4-FFF2-40B4-BE49-F238E27FC236}">
                  <a16:creationId xmlns:a16="http://schemas.microsoft.com/office/drawing/2014/main" id="{DA9B1F9B-0050-C546-B7B3-52AFA59A1DDC}"/>
                </a:ext>
              </a:extLst>
            </p:cNvPr>
            <p:cNvSpPr/>
            <p:nvPr/>
          </p:nvSpPr>
          <p:spPr>
            <a:xfrm>
              <a:off x="5285490" y="2242185"/>
              <a:ext cx="34630" cy="1958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38">
              <a:extLst>
                <a:ext uri="{FF2B5EF4-FFF2-40B4-BE49-F238E27FC236}">
                  <a16:creationId xmlns:a16="http://schemas.microsoft.com/office/drawing/2014/main" id="{2AE41AEC-9B17-864D-AE2F-7ECD11B58503}"/>
                </a:ext>
              </a:extLst>
            </p:cNvPr>
            <p:cNvSpPr/>
            <p:nvPr/>
          </p:nvSpPr>
          <p:spPr>
            <a:xfrm rot="13500000">
              <a:off x="5330791" y="2304183"/>
              <a:ext cx="34630" cy="1627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39">
              <a:extLst>
                <a:ext uri="{FF2B5EF4-FFF2-40B4-BE49-F238E27FC236}">
                  <a16:creationId xmlns:a16="http://schemas.microsoft.com/office/drawing/2014/main" id="{9C037303-C191-B042-8AE8-0BED16210639}"/>
                </a:ext>
              </a:extLst>
            </p:cNvPr>
            <p:cNvSpPr/>
            <p:nvPr/>
          </p:nvSpPr>
          <p:spPr>
            <a:xfrm rot="8100000">
              <a:off x="5240113" y="2304000"/>
              <a:ext cx="34630" cy="1629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0CCA007F-96ED-5A40-94D3-F4F828F832CF}"/>
              </a:ext>
            </a:extLst>
          </p:cNvPr>
          <p:cNvSpPr txBox="1"/>
          <p:nvPr/>
        </p:nvSpPr>
        <p:spPr>
          <a:xfrm>
            <a:off x="6669811" y="6122121"/>
            <a:ext cx="816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thelas" panose="02000503000000020003" pitchFamily="2" charset="77"/>
              </a:rPr>
              <a:t>PNSR</a:t>
            </a:r>
            <a:endParaRPr lang="en-US" sz="2000" dirty="0">
              <a:latin typeface="Athelas" panose="02000503000000020003" pitchFamily="2" charset="7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4A24069-6E61-9348-9592-43829D4DF053}"/>
              </a:ext>
            </a:extLst>
          </p:cNvPr>
          <p:cNvSpPr txBox="1"/>
          <p:nvPr/>
        </p:nvSpPr>
        <p:spPr>
          <a:xfrm>
            <a:off x="8804359" y="6122121"/>
            <a:ext cx="1736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thelas" panose="02000503000000020003" pitchFamily="2" charset="77"/>
              </a:rPr>
              <a:t>Running</a:t>
            </a:r>
            <a:r>
              <a:rPr lang="zh-CN" altLang="en-US" sz="2000" dirty="0">
                <a:latin typeface="Athelas" panose="02000503000000020003" pitchFamily="2" charset="77"/>
              </a:rPr>
              <a:t> </a:t>
            </a:r>
            <a:r>
              <a:rPr lang="en-US" altLang="zh-CN" sz="2000" dirty="0">
                <a:latin typeface="Athelas" panose="02000503000000020003" pitchFamily="2" charset="77"/>
              </a:rPr>
              <a:t>Time</a:t>
            </a:r>
            <a:endParaRPr lang="en-US" sz="2000" dirty="0">
              <a:latin typeface="Athelas" panose="02000503000000020003" pitchFamily="2" charset="77"/>
            </a:endParaRPr>
          </a:p>
        </p:txBody>
      </p:sp>
      <p:sp>
        <p:nvSpPr>
          <p:cNvPr id="43" name="任意多边形: 形状 44">
            <a:extLst>
              <a:ext uri="{FF2B5EF4-FFF2-40B4-BE49-F238E27FC236}">
                <a16:creationId xmlns:a16="http://schemas.microsoft.com/office/drawing/2014/main" id="{D8D91AC5-45C8-FC4D-AA8A-25F99D672714}"/>
              </a:ext>
            </a:extLst>
          </p:cNvPr>
          <p:cNvSpPr/>
          <p:nvPr/>
        </p:nvSpPr>
        <p:spPr>
          <a:xfrm rot="5400000">
            <a:off x="11527929" y="6193929"/>
            <a:ext cx="484584" cy="843558"/>
          </a:xfrm>
          <a:custGeom>
            <a:avLst/>
            <a:gdLst/>
            <a:ahLst/>
            <a:cxnLst/>
            <a:rect l="l" t="t" r="r" b="b"/>
            <a:pathLst>
              <a:path w="484584" h="843558">
                <a:moveTo>
                  <a:pt x="0" y="0"/>
                </a:moveTo>
                <a:lnTo>
                  <a:pt x="484584" y="0"/>
                </a:lnTo>
                <a:lnTo>
                  <a:pt x="484584" y="843558"/>
                </a:lnTo>
                <a:lnTo>
                  <a:pt x="275630" y="843558"/>
                </a:lnTo>
                <a:lnTo>
                  <a:pt x="275630" y="208359"/>
                </a:lnTo>
                <a:lnTo>
                  <a:pt x="0" y="2083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229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4" grpId="0"/>
      <p:bldP spid="56" grpId="0"/>
      <p:bldP spid="5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8BA99581-011C-B54B-9B18-3CA2B6E69EFD}"/>
              </a:ext>
            </a:extLst>
          </p:cNvPr>
          <p:cNvSpPr/>
          <p:nvPr/>
        </p:nvSpPr>
        <p:spPr>
          <a:xfrm>
            <a:off x="282028" y="99342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BASELINE</a:t>
            </a:r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MODEL</a:t>
            </a:r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</a:p>
        </p:txBody>
      </p:sp>
      <p:grpSp>
        <p:nvGrpSpPr>
          <p:cNvPr id="6" name="组合 66">
            <a:extLst>
              <a:ext uri="{FF2B5EF4-FFF2-40B4-BE49-F238E27FC236}">
                <a16:creationId xmlns:a16="http://schemas.microsoft.com/office/drawing/2014/main" id="{03776CE2-CC27-9048-B310-FAE49BFD7B6C}"/>
              </a:ext>
            </a:extLst>
          </p:cNvPr>
          <p:cNvGrpSpPr/>
          <p:nvPr/>
        </p:nvGrpSpPr>
        <p:grpSpPr>
          <a:xfrm>
            <a:off x="10009495" y="1232139"/>
            <a:ext cx="1374574" cy="1374574"/>
            <a:chOff x="844550" y="812800"/>
            <a:chExt cx="1374574" cy="1374574"/>
          </a:xfrm>
        </p:grpSpPr>
        <p:sp>
          <p:nvSpPr>
            <p:cNvPr id="7" name="矩形 19">
              <a:extLst>
                <a:ext uri="{FF2B5EF4-FFF2-40B4-BE49-F238E27FC236}">
                  <a16:creationId xmlns:a16="http://schemas.microsoft.com/office/drawing/2014/main" id="{6056A2AD-6163-194E-B63A-B972151ABC52}"/>
                </a:ext>
              </a:extLst>
            </p:cNvPr>
            <p:cNvSpPr/>
            <p:nvPr/>
          </p:nvSpPr>
          <p:spPr>
            <a:xfrm>
              <a:off x="844550" y="812800"/>
              <a:ext cx="1374574" cy="1374574"/>
            </a:xfrm>
            <a:prstGeom prst="rect">
              <a:avLst/>
            </a:prstGeom>
            <a:solidFill>
              <a:schemeClr val="tx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/>
            </a:p>
          </p:txBody>
        </p:sp>
        <p:sp>
          <p:nvSpPr>
            <p:cNvPr id="8" name="矩形 20">
              <a:extLst>
                <a:ext uri="{FF2B5EF4-FFF2-40B4-BE49-F238E27FC236}">
                  <a16:creationId xmlns:a16="http://schemas.microsoft.com/office/drawing/2014/main" id="{3F21DA88-9589-984F-9ED5-098117C73224}"/>
                </a:ext>
              </a:extLst>
            </p:cNvPr>
            <p:cNvSpPr/>
            <p:nvPr/>
          </p:nvSpPr>
          <p:spPr>
            <a:xfrm>
              <a:off x="916051" y="1207699"/>
              <a:ext cx="123157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28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GBM</a:t>
              </a:r>
              <a:endParaRPr lang="zh-CN" altLang="en-US" sz="28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39E406-0B85-0244-8C55-2E2A69118C9A}"/>
              </a:ext>
            </a:extLst>
          </p:cNvPr>
          <p:cNvGrpSpPr/>
          <p:nvPr/>
        </p:nvGrpSpPr>
        <p:grpSpPr>
          <a:xfrm>
            <a:off x="891563" y="0"/>
            <a:ext cx="773061" cy="824959"/>
            <a:chOff x="891563" y="0"/>
            <a:chExt cx="773061" cy="824959"/>
          </a:xfrm>
        </p:grpSpPr>
        <p:sp>
          <p:nvSpPr>
            <p:cNvPr id="10" name="矩形 25">
              <a:extLst>
                <a:ext uri="{FF2B5EF4-FFF2-40B4-BE49-F238E27FC236}">
                  <a16:creationId xmlns:a16="http://schemas.microsoft.com/office/drawing/2014/main" id="{C6990098-5031-4044-9554-D83140F14CA3}"/>
                </a:ext>
              </a:extLst>
            </p:cNvPr>
            <p:cNvSpPr/>
            <p:nvPr/>
          </p:nvSpPr>
          <p:spPr>
            <a:xfrm>
              <a:off x="891563" y="0"/>
              <a:ext cx="773061" cy="8249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1" name="组合 26">
              <a:extLst>
                <a:ext uri="{FF2B5EF4-FFF2-40B4-BE49-F238E27FC236}">
                  <a16:creationId xmlns:a16="http://schemas.microsoft.com/office/drawing/2014/main" id="{05734015-4AAC-B64E-90DF-20EAD0342DE9}"/>
                </a:ext>
              </a:extLst>
            </p:cNvPr>
            <p:cNvGrpSpPr/>
            <p:nvPr/>
          </p:nvGrpSpPr>
          <p:grpSpPr>
            <a:xfrm rot="13500000">
              <a:off x="1091164" y="149681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12" name="矩形 27">
                <a:extLst>
                  <a:ext uri="{FF2B5EF4-FFF2-40B4-BE49-F238E27FC236}">
                    <a16:creationId xmlns:a16="http://schemas.microsoft.com/office/drawing/2014/main" id="{8692F21F-A2F7-DE44-8023-66C728087DB1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 28">
                <a:extLst>
                  <a:ext uri="{FF2B5EF4-FFF2-40B4-BE49-F238E27FC236}">
                    <a16:creationId xmlns:a16="http://schemas.microsoft.com/office/drawing/2014/main" id="{9A2D7457-C237-3B42-BC75-E6CF13C3A1F9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矩形 29">
                <a:extLst>
                  <a:ext uri="{FF2B5EF4-FFF2-40B4-BE49-F238E27FC236}">
                    <a16:creationId xmlns:a16="http://schemas.microsoft.com/office/drawing/2014/main" id="{4BB519D7-B8D6-3347-AB20-90B0E928BB48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6" name="组合 17">
            <a:extLst>
              <a:ext uri="{FF2B5EF4-FFF2-40B4-BE49-F238E27FC236}">
                <a16:creationId xmlns:a16="http://schemas.microsoft.com/office/drawing/2014/main" id="{4EC51DBC-86A5-C845-86CC-5B48BEF03317}"/>
              </a:ext>
            </a:extLst>
          </p:cNvPr>
          <p:cNvGrpSpPr/>
          <p:nvPr/>
        </p:nvGrpSpPr>
        <p:grpSpPr>
          <a:xfrm>
            <a:off x="10399765" y="6662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7" name="矩形 18">
              <a:extLst>
                <a:ext uri="{FF2B5EF4-FFF2-40B4-BE49-F238E27FC236}">
                  <a16:creationId xmlns:a16="http://schemas.microsoft.com/office/drawing/2014/main" id="{6C5AA71B-288B-6E4E-B6C4-73E80757FB0E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8" name="矩形 19">
              <a:extLst>
                <a:ext uri="{FF2B5EF4-FFF2-40B4-BE49-F238E27FC236}">
                  <a16:creationId xmlns:a16="http://schemas.microsoft.com/office/drawing/2014/main" id="{F594BFD9-74E6-A542-B9D0-D055AEA67031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9" name="矩形 20">
              <a:extLst>
                <a:ext uri="{FF2B5EF4-FFF2-40B4-BE49-F238E27FC236}">
                  <a16:creationId xmlns:a16="http://schemas.microsoft.com/office/drawing/2014/main" id="{06C3BE6E-66B2-0649-99D1-F66FBE93CDA7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0" name="矩形 21">
              <a:extLst>
                <a:ext uri="{FF2B5EF4-FFF2-40B4-BE49-F238E27FC236}">
                  <a16:creationId xmlns:a16="http://schemas.microsoft.com/office/drawing/2014/main" id="{0046D6C9-BE86-F046-AFAA-9B4D195108A6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2" name="矩形 9">
            <a:extLst>
              <a:ext uri="{FF2B5EF4-FFF2-40B4-BE49-F238E27FC236}">
                <a16:creationId xmlns:a16="http://schemas.microsoft.com/office/drawing/2014/main" id="{AA5232F0-5292-044A-86A4-5C4720D4F7E4}"/>
              </a:ext>
            </a:extLst>
          </p:cNvPr>
          <p:cNvSpPr/>
          <p:nvPr/>
        </p:nvSpPr>
        <p:spPr>
          <a:xfrm>
            <a:off x="641464" y="1888648"/>
            <a:ext cx="602257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Feature</a:t>
            </a:r>
            <a:r>
              <a:rPr lang="zh-CN" altLang="en-US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en-US" altLang="zh-CN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Construction</a:t>
            </a:r>
          </a:p>
        </p:txBody>
      </p:sp>
      <p:sp>
        <p:nvSpPr>
          <p:cNvPr id="23" name="矩形 37">
            <a:extLst>
              <a:ext uri="{FF2B5EF4-FFF2-40B4-BE49-F238E27FC236}">
                <a16:creationId xmlns:a16="http://schemas.microsoft.com/office/drawing/2014/main" id="{214634B8-F9DF-8D4E-ACCE-33FDAA1B6189}"/>
              </a:ext>
            </a:extLst>
          </p:cNvPr>
          <p:cNvSpPr/>
          <p:nvPr/>
        </p:nvSpPr>
        <p:spPr>
          <a:xfrm>
            <a:off x="1382011" y="2599474"/>
            <a:ext cx="5805539" cy="506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Patch-based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algorithm,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random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sample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B7B9B5-6BB4-8C46-9DC1-CEF54B2CD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565" y="3304120"/>
            <a:ext cx="8077200" cy="2946400"/>
          </a:xfrm>
          <a:prstGeom prst="rect">
            <a:avLst/>
          </a:prstGeom>
        </p:spPr>
      </p:pic>
      <p:sp>
        <p:nvSpPr>
          <p:cNvPr id="21" name="任意多边形: 形状 44">
            <a:extLst>
              <a:ext uri="{FF2B5EF4-FFF2-40B4-BE49-F238E27FC236}">
                <a16:creationId xmlns:a16="http://schemas.microsoft.com/office/drawing/2014/main" id="{DF300F52-82A8-4B4C-A7B7-2B1373A6F87F}"/>
              </a:ext>
            </a:extLst>
          </p:cNvPr>
          <p:cNvSpPr/>
          <p:nvPr/>
        </p:nvSpPr>
        <p:spPr>
          <a:xfrm rot="5400000">
            <a:off x="11527929" y="6193929"/>
            <a:ext cx="484584" cy="843558"/>
          </a:xfrm>
          <a:custGeom>
            <a:avLst/>
            <a:gdLst/>
            <a:ahLst/>
            <a:cxnLst/>
            <a:rect l="l" t="t" r="r" b="b"/>
            <a:pathLst>
              <a:path w="484584" h="843558">
                <a:moveTo>
                  <a:pt x="0" y="0"/>
                </a:moveTo>
                <a:lnTo>
                  <a:pt x="484584" y="0"/>
                </a:lnTo>
                <a:lnTo>
                  <a:pt x="484584" y="843558"/>
                </a:lnTo>
                <a:lnTo>
                  <a:pt x="275630" y="843558"/>
                </a:lnTo>
                <a:lnTo>
                  <a:pt x="275630" y="208359"/>
                </a:lnTo>
                <a:lnTo>
                  <a:pt x="0" y="2083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902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8BA99581-011C-B54B-9B18-3CA2B6E69EFD}"/>
              </a:ext>
            </a:extLst>
          </p:cNvPr>
          <p:cNvSpPr/>
          <p:nvPr/>
        </p:nvSpPr>
        <p:spPr>
          <a:xfrm>
            <a:off x="282028" y="99342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BASELINE</a:t>
            </a:r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MODEL</a:t>
            </a:r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</a:p>
        </p:txBody>
      </p:sp>
      <p:grpSp>
        <p:nvGrpSpPr>
          <p:cNvPr id="6" name="组合 66">
            <a:extLst>
              <a:ext uri="{FF2B5EF4-FFF2-40B4-BE49-F238E27FC236}">
                <a16:creationId xmlns:a16="http://schemas.microsoft.com/office/drawing/2014/main" id="{03776CE2-CC27-9048-B310-FAE49BFD7B6C}"/>
              </a:ext>
            </a:extLst>
          </p:cNvPr>
          <p:cNvGrpSpPr/>
          <p:nvPr/>
        </p:nvGrpSpPr>
        <p:grpSpPr>
          <a:xfrm>
            <a:off x="10009495" y="1232139"/>
            <a:ext cx="1374574" cy="1374574"/>
            <a:chOff x="844550" y="812800"/>
            <a:chExt cx="1374574" cy="1374574"/>
          </a:xfrm>
        </p:grpSpPr>
        <p:sp>
          <p:nvSpPr>
            <p:cNvPr id="7" name="矩形 19">
              <a:extLst>
                <a:ext uri="{FF2B5EF4-FFF2-40B4-BE49-F238E27FC236}">
                  <a16:creationId xmlns:a16="http://schemas.microsoft.com/office/drawing/2014/main" id="{6056A2AD-6163-194E-B63A-B972151ABC52}"/>
                </a:ext>
              </a:extLst>
            </p:cNvPr>
            <p:cNvSpPr/>
            <p:nvPr/>
          </p:nvSpPr>
          <p:spPr>
            <a:xfrm>
              <a:off x="844550" y="812800"/>
              <a:ext cx="1374574" cy="1374574"/>
            </a:xfrm>
            <a:prstGeom prst="rect">
              <a:avLst/>
            </a:prstGeom>
            <a:solidFill>
              <a:schemeClr val="tx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/>
            </a:p>
          </p:txBody>
        </p:sp>
        <p:sp>
          <p:nvSpPr>
            <p:cNvPr id="8" name="矩形 20">
              <a:extLst>
                <a:ext uri="{FF2B5EF4-FFF2-40B4-BE49-F238E27FC236}">
                  <a16:creationId xmlns:a16="http://schemas.microsoft.com/office/drawing/2014/main" id="{3F21DA88-9589-984F-9ED5-098117C73224}"/>
                </a:ext>
              </a:extLst>
            </p:cNvPr>
            <p:cNvSpPr/>
            <p:nvPr/>
          </p:nvSpPr>
          <p:spPr>
            <a:xfrm>
              <a:off x="916051" y="1207699"/>
              <a:ext cx="123157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28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GBM</a:t>
              </a:r>
              <a:endParaRPr lang="zh-CN" altLang="en-US" sz="28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39E406-0B85-0244-8C55-2E2A69118C9A}"/>
              </a:ext>
            </a:extLst>
          </p:cNvPr>
          <p:cNvGrpSpPr/>
          <p:nvPr/>
        </p:nvGrpSpPr>
        <p:grpSpPr>
          <a:xfrm>
            <a:off x="891563" y="0"/>
            <a:ext cx="773061" cy="824959"/>
            <a:chOff x="891563" y="0"/>
            <a:chExt cx="773061" cy="824959"/>
          </a:xfrm>
        </p:grpSpPr>
        <p:sp>
          <p:nvSpPr>
            <p:cNvPr id="10" name="矩形 25">
              <a:extLst>
                <a:ext uri="{FF2B5EF4-FFF2-40B4-BE49-F238E27FC236}">
                  <a16:creationId xmlns:a16="http://schemas.microsoft.com/office/drawing/2014/main" id="{C6990098-5031-4044-9554-D83140F14CA3}"/>
                </a:ext>
              </a:extLst>
            </p:cNvPr>
            <p:cNvSpPr/>
            <p:nvPr/>
          </p:nvSpPr>
          <p:spPr>
            <a:xfrm>
              <a:off x="891563" y="0"/>
              <a:ext cx="773061" cy="8249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1" name="组合 26">
              <a:extLst>
                <a:ext uri="{FF2B5EF4-FFF2-40B4-BE49-F238E27FC236}">
                  <a16:creationId xmlns:a16="http://schemas.microsoft.com/office/drawing/2014/main" id="{05734015-4AAC-B64E-90DF-20EAD0342DE9}"/>
                </a:ext>
              </a:extLst>
            </p:cNvPr>
            <p:cNvGrpSpPr/>
            <p:nvPr/>
          </p:nvGrpSpPr>
          <p:grpSpPr>
            <a:xfrm rot="13500000">
              <a:off x="1091164" y="149681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12" name="矩形 27">
                <a:extLst>
                  <a:ext uri="{FF2B5EF4-FFF2-40B4-BE49-F238E27FC236}">
                    <a16:creationId xmlns:a16="http://schemas.microsoft.com/office/drawing/2014/main" id="{8692F21F-A2F7-DE44-8023-66C728087DB1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 28">
                <a:extLst>
                  <a:ext uri="{FF2B5EF4-FFF2-40B4-BE49-F238E27FC236}">
                    <a16:creationId xmlns:a16="http://schemas.microsoft.com/office/drawing/2014/main" id="{9A2D7457-C237-3B42-BC75-E6CF13C3A1F9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矩形 29">
                <a:extLst>
                  <a:ext uri="{FF2B5EF4-FFF2-40B4-BE49-F238E27FC236}">
                    <a16:creationId xmlns:a16="http://schemas.microsoft.com/office/drawing/2014/main" id="{4BB519D7-B8D6-3347-AB20-90B0E928BB48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6" name="组合 17">
            <a:extLst>
              <a:ext uri="{FF2B5EF4-FFF2-40B4-BE49-F238E27FC236}">
                <a16:creationId xmlns:a16="http://schemas.microsoft.com/office/drawing/2014/main" id="{4EC51DBC-86A5-C845-86CC-5B48BEF03317}"/>
              </a:ext>
            </a:extLst>
          </p:cNvPr>
          <p:cNvGrpSpPr/>
          <p:nvPr/>
        </p:nvGrpSpPr>
        <p:grpSpPr>
          <a:xfrm>
            <a:off x="10399765" y="6662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7" name="矩形 18">
              <a:extLst>
                <a:ext uri="{FF2B5EF4-FFF2-40B4-BE49-F238E27FC236}">
                  <a16:creationId xmlns:a16="http://schemas.microsoft.com/office/drawing/2014/main" id="{6C5AA71B-288B-6E4E-B6C4-73E80757FB0E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8" name="矩形 19">
              <a:extLst>
                <a:ext uri="{FF2B5EF4-FFF2-40B4-BE49-F238E27FC236}">
                  <a16:creationId xmlns:a16="http://schemas.microsoft.com/office/drawing/2014/main" id="{F594BFD9-74E6-A542-B9D0-D055AEA67031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9" name="矩形 20">
              <a:extLst>
                <a:ext uri="{FF2B5EF4-FFF2-40B4-BE49-F238E27FC236}">
                  <a16:creationId xmlns:a16="http://schemas.microsoft.com/office/drawing/2014/main" id="{06C3BE6E-66B2-0649-99D1-F66FBE93CDA7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0" name="矩形 21">
              <a:extLst>
                <a:ext uri="{FF2B5EF4-FFF2-40B4-BE49-F238E27FC236}">
                  <a16:creationId xmlns:a16="http://schemas.microsoft.com/office/drawing/2014/main" id="{0046D6C9-BE86-F046-AFAA-9B4D195108A6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2" name="矩形 9">
            <a:extLst>
              <a:ext uri="{FF2B5EF4-FFF2-40B4-BE49-F238E27FC236}">
                <a16:creationId xmlns:a16="http://schemas.microsoft.com/office/drawing/2014/main" id="{AA5232F0-5292-044A-86A4-5C4720D4F7E4}"/>
              </a:ext>
            </a:extLst>
          </p:cNvPr>
          <p:cNvSpPr/>
          <p:nvPr/>
        </p:nvSpPr>
        <p:spPr>
          <a:xfrm>
            <a:off x="738446" y="1752088"/>
            <a:ext cx="602257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Feature</a:t>
            </a:r>
            <a:r>
              <a:rPr lang="zh-CN" altLang="en-US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Extraction</a:t>
            </a:r>
          </a:p>
        </p:txBody>
      </p:sp>
      <p:sp>
        <p:nvSpPr>
          <p:cNvPr id="24" name="矩形 37">
            <a:extLst>
              <a:ext uri="{FF2B5EF4-FFF2-40B4-BE49-F238E27FC236}">
                <a16:creationId xmlns:a16="http://schemas.microsoft.com/office/drawing/2014/main" id="{8ED00160-EA59-2E41-A1BB-8C245CA00BBD}"/>
              </a:ext>
            </a:extLst>
          </p:cNvPr>
          <p:cNvSpPr/>
          <p:nvPr/>
        </p:nvSpPr>
        <p:spPr>
          <a:xfrm>
            <a:off x="7933845" y="3392939"/>
            <a:ext cx="4470863" cy="15261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N.trees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=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1000</a:t>
            </a: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Depth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=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c(3,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6,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9,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12,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15)</a:t>
            </a: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K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=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Learning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rate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=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c(0.1,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0.01,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0.001,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0.0001)</a:t>
            </a:r>
          </a:p>
        </p:txBody>
      </p:sp>
      <p:sp>
        <p:nvSpPr>
          <p:cNvPr id="21" name="任意多边形: 形状 44">
            <a:extLst>
              <a:ext uri="{FF2B5EF4-FFF2-40B4-BE49-F238E27FC236}">
                <a16:creationId xmlns:a16="http://schemas.microsoft.com/office/drawing/2014/main" id="{413D0486-2C90-EA4B-99D5-E997BF7D8419}"/>
              </a:ext>
            </a:extLst>
          </p:cNvPr>
          <p:cNvSpPr/>
          <p:nvPr/>
        </p:nvSpPr>
        <p:spPr>
          <a:xfrm rot="5400000">
            <a:off x="11527929" y="6193929"/>
            <a:ext cx="484584" cy="843558"/>
          </a:xfrm>
          <a:custGeom>
            <a:avLst/>
            <a:gdLst/>
            <a:ahLst/>
            <a:cxnLst/>
            <a:rect l="l" t="t" r="r" b="b"/>
            <a:pathLst>
              <a:path w="484584" h="843558">
                <a:moveTo>
                  <a:pt x="0" y="0"/>
                </a:moveTo>
                <a:lnTo>
                  <a:pt x="484584" y="0"/>
                </a:lnTo>
                <a:lnTo>
                  <a:pt x="484584" y="843558"/>
                </a:lnTo>
                <a:lnTo>
                  <a:pt x="275630" y="843558"/>
                </a:lnTo>
                <a:lnTo>
                  <a:pt x="275630" y="208359"/>
                </a:lnTo>
                <a:lnTo>
                  <a:pt x="0" y="2083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D7B2C7-9876-A24C-9DAB-C2422A76B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115" y="2400977"/>
            <a:ext cx="7246437" cy="4134331"/>
          </a:xfrm>
          <a:prstGeom prst="rect">
            <a:avLst/>
          </a:prstGeom>
        </p:spPr>
      </p:pic>
      <p:sp>
        <p:nvSpPr>
          <p:cNvPr id="23" name="矩形 37">
            <a:extLst>
              <a:ext uri="{FF2B5EF4-FFF2-40B4-BE49-F238E27FC236}">
                <a16:creationId xmlns:a16="http://schemas.microsoft.com/office/drawing/2014/main" id="{4DDF5CC4-756E-1A41-B882-4CD093E1C889}"/>
              </a:ext>
            </a:extLst>
          </p:cNvPr>
          <p:cNvSpPr/>
          <p:nvPr/>
        </p:nvSpPr>
        <p:spPr>
          <a:xfrm>
            <a:off x="5158271" y="4724426"/>
            <a:ext cx="4470863" cy="423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C00000"/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0.01</a:t>
            </a:r>
          </a:p>
        </p:txBody>
      </p:sp>
      <p:sp>
        <p:nvSpPr>
          <p:cNvPr id="25" name="矩形 37">
            <a:extLst>
              <a:ext uri="{FF2B5EF4-FFF2-40B4-BE49-F238E27FC236}">
                <a16:creationId xmlns:a16="http://schemas.microsoft.com/office/drawing/2014/main" id="{EA1C46CD-30CB-0446-B312-768E3C40609F}"/>
              </a:ext>
            </a:extLst>
          </p:cNvPr>
          <p:cNvSpPr/>
          <p:nvPr/>
        </p:nvSpPr>
        <p:spPr>
          <a:xfrm>
            <a:off x="5158271" y="4154033"/>
            <a:ext cx="4470863" cy="423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C00000"/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0.1</a:t>
            </a:r>
          </a:p>
        </p:txBody>
      </p:sp>
      <p:sp>
        <p:nvSpPr>
          <p:cNvPr id="26" name="矩形 37">
            <a:extLst>
              <a:ext uri="{FF2B5EF4-FFF2-40B4-BE49-F238E27FC236}">
                <a16:creationId xmlns:a16="http://schemas.microsoft.com/office/drawing/2014/main" id="{6C7C6F0A-A0DD-4941-8D08-E6DD7586FEFA}"/>
              </a:ext>
            </a:extLst>
          </p:cNvPr>
          <p:cNvSpPr/>
          <p:nvPr/>
        </p:nvSpPr>
        <p:spPr>
          <a:xfrm>
            <a:off x="5158271" y="3392809"/>
            <a:ext cx="4470863" cy="423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C00000"/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0.001</a:t>
            </a:r>
          </a:p>
        </p:txBody>
      </p:sp>
      <p:sp>
        <p:nvSpPr>
          <p:cNvPr id="27" name="矩形 37">
            <a:extLst>
              <a:ext uri="{FF2B5EF4-FFF2-40B4-BE49-F238E27FC236}">
                <a16:creationId xmlns:a16="http://schemas.microsoft.com/office/drawing/2014/main" id="{B0B2692F-0829-3B44-B84F-4E1683A33411}"/>
              </a:ext>
            </a:extLst>
          </p:cNvPr>
          <p:cNvSpPr/>
          <p:nvPr/>
        </p:nvSpPr>
        <p:spPr>
          <a:xfrm>
            <a:off x="5097915" y="2723757"/>
            <a:ext cx="4470863" cy="423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C00000"/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0.0001</a:t>
            </a:r>
          </a:p>
        </p:txBody>
      </p:sp>
    </p:spTree>
    <p:extLst>
      <p:ext uri="{BB962C8B-B14F-4D97-AF65-F5344CB8AC3E}">
        <p14:creationId xmlns:p14="http://schemas.microsoft.com/office/powerpoint/2010/main" val="3820516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8BA99581-011C-B54B-9B18-3CA2B6E69EFD}"/>
              </a:ext>
            </a:extLst>
          </p:cNvPr>
          <p:cNvSpPr/>
          <p:nvPr/>
        </p:nvSpPr>
        <p:spPr>
          <a:xfrm>
            <a:off x="295883" y="104340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ADVANCED</a:t>
            </a:r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MODEL</a:t>
            </a:r>
            <a:endParaRPr lang="zh-CN" altLang="en-US" sz="36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3" name="组合 66">
            <a:extLst>
              <a:ext uri="{FF2B5EF4-FFF2-40B4-BE49-F238E27FC236}">
                <a16:creationId xmlns:a16="http://schemas.microsoft.com/office/drawing/2014/main" id="{8F9308CF-B226-0F49-814C-5D79ED87D2E3}"/>
              </a:ext>
            </a:extLst>
          </p:cNvPr>
          <p:cNvGrpSpPr/>
          <p:nvPr/>
        </p:nvGrpSpPr>
        <p:grpSpPr>
          <a:xfrm>
            <a:off x="9915442" y="1232139"/>
            <a:ext cx="1562680" cy="1374574"/>
            <a:chOff x="750497" y="812800"/>
            <a:chExt cx="1562680" cy="1374574"/>
          </a:xfrm>
        </p:grpSpPr>
        <p:sp>
          <p:nvSpPr>
            <p:cNvPr id="5" name="矩形 19">
              <a:extLst>
                <a:ext uri="{FF2B5EF4-FFF2-40B4-BE49-F238E27FC236}">
                  <a16:creationId xmlns:a16="http://schemas.microsoft.com/office/drawing/2014/main" id="{0C623092-4573-7F40-B8A7-CBCD17F4B0F0}"/>
                </a:ext>
              </a:extLst>
            </p:cNvPr>
            <p:cNvSpPr/>
            <p:nvPr/>
          </p:nvSpPr>
          <p:spPr>
            <a:xfrm>
              <a:off x="844550" y="812800"/>
              <a:ext cx="1374574" cy="1374574"/>
            </a:xfrm>
            <a:prstGeom prst="rect">
              <a:avLst/>
            </a:prstGeom>
            <a:solidFill>
              <a:schemeClr val="tx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/>
            </a:p>
          </p:txBody>
        </p:sp>
        <p:sp>
          <p:nvSpPr>
            <p:cNvPr id="6" name="矩形 20">
              <a:extLst>
                <a:ext uri="{FF2B5EF4-FFF2-40B4-BE49-F238E27FC236}">
                  <a16:creationId xmlns:a16="http://schemas.microsoft.com/office/drawing/2014/main" id="{8352E2A9-CB95-684D-8E18-75CE8DF71507}"/>
                </a:ext>
              </a:extLst>
            </p:cNvPr>
            <p:cNvSpPr/>
            <p:nvPr/>
          </p:nvSpPr>
          <p:spPr>
            <a:xfrm>
              <a:off x="750497" y="1261560"/>
              <a:ext cx="156268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25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SRCNN</a:t>
              </a:r>
              <a:endParaRPr lang="zh-CN" altLang="en-US" sz="25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E71AA78-3E83-264B-98D1-7C170B4C292B}"/>
              </a:ext>
            </a:extLst>
          </p:cNvPr>
          <p:cNvGrpSpPr/>
          <p:nvPr/>
        </p:nvGrpSpPr>
        <p:grpSpPr>
          <a:xfrm>
            <a:off x="891563" y="0"/>
            <a:ext cx="773061" cy="824959"/>
            <a:chOff x="891563" y="0"/>
            <a:chExt cx="773061" cy="824959"/>
          </a:xfrm>
        </p:grpSpPr>
        <p:sp>
          <p:nvSpPr>
            <p:cNvPr id="8" name="矩形 25">
              <a:extLst>
                <a:ext uri="{FF2B5EF4-FFF2-40B4-BE49-F238E27FC236}">
                  <a16:creationId xmlns:a16="http://schemas.microsoft.com/office/drawing/2014/main" id="{4AF20217-2BC0-6147-9BE4-0AC98E1C0720}"/>
                </a:ext>
              </a:extLst>
            </p:cNvPr>
            <p:cNvSpPr/>
            <p:nvPr/>
          </p:nvSpPr>
          <p:spPr>
            <a:xfrm>
              <a:off x="891563" y="0"/>
              <a:ext cx="773061" cy="8249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26">
              <a:extLst>
                <a:ext uri="{FF2B5EF4-FFF2-40B4-BE49-F238E27FC236}">
                  <a16:creationId xmlns:a16="http://schemas.microsoft.com/office/drawing/2014/main" id="{99961AAA-6D19-A341-B605-CA246A25471B}"/>
                </a:ext>
              </a:extLst>
            </p:cNvPr>
            <p:cNvGrpSpPr/>
            <p:nvPr/>
          </p:nvGrpSpPr>
          <p:grpSpPr>
            <a:xfrm rot="13500000">
              <a:off x="1091164" y="149681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10" name="矩形 27">
                <a:extLst>
                  <a:ext uri="{FF2B5EF4-FFF2-40B4-BE49-F238E27FC236}">
                    <a16:creationId xmlns:a16="http://schemas.microsoft.com/office/drawing/2014/main" id="{41FCE8D1-4CA0-BF4B-8132-524853D45035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 28">
                <a:extLst>
                  <a:ext uri="{FF2B5EF4-FFF2-40B4-BE49-F238E27FC236}">
                    <a16:creationId xmlns:a16="http://schemas.microsoft.com/office/drawing/2014/main" id="{3CEBD66C-C7A0-1B45-AA14-B8EEF0FB4BA0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矩形 29">
                <a:extLst>
                  <a:ext uri="{FF2B5EF4-FFF2-40B4-BE49-F238E27FC236}">
                    <a16:creationId xmlns:a16="http://schemas.microsoft.com/office/drawing/2014/main" id="{96DBB1F0-75B1-4C41-89A6-F7DBFA080D52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4" name="组合 17">
            <a:extLst>
              <a:ext uri="{FF2B5EF4-FFF2-40B4-BE49-F238E27FC236}">
                <a16:creationId xmlns:a16="http://schemas.microsoft.com/office/drawing/2014/main" id="{00A351FB-3C25-AB4D-8836-1B9796A3EE1E}"/>
              </a:ext>
            </a:extLst>
          </p:cNvPr>
          <p:cNvGrpSpPr/>
          <p:nvPr/>
        </p:nvGrpSpPr>
        <p:grpSpPr>
          <a:xfrm>
            <a:off x="10399765" y="598954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5" name="矩形 18">
              <a:extLst>
                <a:ext uri="{FF2B5EF4-FFF2-40B4-BE49-F238E27FC236}">
                  <a16:creationId xmlns:a16="http://schemas.microsoft.com/office/drawing/2014/main" id="{E7BDA70F-F1E8-6C47-9AA4-06D24E158580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6" name="矩形 19">
              <a:extLst>
                <a:ext uri="{FF2B5EF4-FFF2-40B4-BE49-F238E27FC236}">
                  <a16:creationId xmlns:a16="http://schemas.microsoft.com/office/drawing/2014/main" id="{E635A88F-4BBB-0843-97BC-B7D4A071252A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7" name="矩形 20">
              <a:extLst>
                <a:ext uri="{FF2B5EF4-FFF2-40B4-BE49-F238E27FC236}">
                  <a16:creationId xmlns:a16="http://schemas.microsoft.com/office/drawing/2014/main" id="{ADFAA07C-9B35-654C-84E5-570C188040D7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8" name="矩形 21">
              <a:extLst>
                <a:ext uri="{FF2B5EF4-FFF2-40B4-BE49-F238E27FC236}">
                  <a16:creationId xmlns:a16="http://schemas.microsoft.com/office/drawing/2014/main" id="{BEA19AE3-1F0A-0A47-9FD4-D4DC13A8A385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49551CBB-FCF1-C24B-A942-D4C58AB6D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25" y="2157953"/>
            <a:ext cx="9337964" cy="3796667"/>
          </a:xfrm>
          <a:prstGeom prst="rect">
            <a:avLst/>
          </a:prstGeom>
        </p:spPr>
      </p:pic>
      <p:sp>
        <p:nvSpPr>
          <p:cNvPr id="19" name="任意多边形: 形状 44">
            <a:extLst>
              <a:ext uri="{FF2B5EF4-FFF2-40B4-BE49-F238E27FC236}">
                <a16:creationId xmlns:a16="http://schemas.microsoft.com/office/drawing/2014/main" id="{69172D6A-387B-9C43-A0C5-AB8A6321A1F3}"/>
              </a:ext>
            </a:extLst>
          </p:cNvPr>
          <p:cNvSpPr/>
          <p:nvPr/>
        </p:nvSpPr>
        <p:spPr>
          <a:xfrm rot="5400000">
            <a:off x="11527929" y="6193929"/>
            <a:ext cx="484584" cy="843558"/>
          </a:xfrm>
          <a:custGeom>
            <a:avLst/>
            <a:gdLst/>
            <a:ahLst/>
            <a:cxnLst/>
            <a:rect l="l" t="t" r="r" b="b"/>
            <a:pathLst>
              <a:path w="484584" h="843558">
                <a:moveTo>
                  <a:pt x="0" y="0"/>
                </a:moveTo>
                <a:lnTo>
                  <a:pt x="484584" y="0"/>
                </a:lnTo>
                <a:lnTo>
                  <a:pt x="484584" y="843558"/>
                </a:lnTo>
                <a:lnTo>
                  <a:pt x="275630" y="843558"/>
                </a:lnTo>
                <a:lnTo>
                  <a:pt x="275630" y="208359"/>
                </a:lnTo>
                <a:lnTo>
                  <a:pt x="0" y="2083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1522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8BA99581-011C-B54B-9B18-3CA2B6E69EFD}"/>
              </a:ext>
            </a:extLst>
          </p:cNvPr>
          <p:cNvSpPr/>
          <p:nvPr/>
        </p:nvSpPr>
        <p:spPr>
          <a:xfrm>
            <a:off x="295883" y="104340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ADVANCED</a:t>
            </a:r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MODEL</a:t>
            </a:r>
            <a:endParaRPr lang="zh-CN" altLang="en-US" sz="36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3" name="组合 66">
            <a:extLst>
              <a:ext uri="{FF2B5EF4-FFF2-40B4-BE49-F238E27FC236}">
                <a16:creationId xmlns:a16="http://schemas.microsoft.com/office/drawing/2014/main" id="{8F9308CF-B226-0F49-814C-5D79ED87D2E3}"/>
              </a:ext>
            </a:extLst>
          </p:cNvPr>
          <p:cNvGrpSpPr/>
          <p:nvPr/>
        </p:nvGrpSpPr>
        <p:grpSpPr>
          <a:xfrm>
            <a:off x="9915442" y="1232139"/>
            <a:ext cx="1562680" cy="1374574"/>
            <a:chOff x="750497" y="812800"/>
            <a:chExt cx="1562680" cy="1374574"/>
          </a:xfrm>
        </p:grpSpPr>
        <p:sp>
          <p:nvSpPr>
            <p:cNvPr id="5" name="矩形 19">
              <a:extLst>
                <a:ext uri="{FF2B5EF4-FFF2-40B4-BE49-F238E27FC236}">
                  <a16:creationId xmlns:a16="http://schemas.microsoft.com/office/drawing/2014/main" id="{0C623092-4573-7F40-B8A7-CBCD17F4B0F0}"/>
                </a:ext>
              </a:extLst>
            </p:cNvPr>
            <p:cNvSpPr/>
            <p:nvPr/>
          </p:nvSpPr>
          <p:spPr>
            <a:xfrm>
              <a:off x="844550" y="812800"/>
              <a:ext cx="1374574" cy="1374574"/>
            </a:xfrm>
            <a:prstGeom prst="rect">
              <a:avLst/>
            </a:prstGeom>
            <a:solidFill>
              <a:schemeClr val="tx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/>
            </a:p>
          </p:txBody>
        </p:sp>
        <p:sp>
          <p:nvSpPr>
            <p:cNvPr id="6" name="矩形 20">
              <a:extLst>
                <a:ext uri="{FF2B5EF4-FFF2-40B4-BE49-F238E27FC236}">
                  <a16:creationId xmlns:a16="http://schemas.microsoft.com/office/drawing/2014/main" id="{8352E2A9-CB95-684D-8E18-75CE8DF71507}"/>
                </a:ext>
              </a:extLst>
            </p:cNvPr>
            <p:cNvSpPr/>
            <p:nvPr/>
          </p:nvSpPr>
          <p:spPr>
            <a:xfrm>
              <a:off x="750497" y="1261560"/>
              <a:ext cx="156268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25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SRCNN</a:t>
              </a:r>
              <a:endParaRPr lang="zh-CN" altLang="en-US" sz="25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E71AA78-3E83-264B-98D1-7C170B4C292B}"/>
              </a:ext>
            </a:extLst>
          </p:cNvPr>
          <p:cNvGrpSpPr/>
          <p:nvPr/>
        </p:nvGrpSpPr>
        <p:grpSpPr>
          <a:xfrm>
            <a:off x="891563" y="0"/>
            <a:ext cx="773061" cy="824959"/>
            <a:chOff x="891563" y="0"/>
            <a:chExt cx="773061" cy="824959"/>
          </a:xfrm>
        </p:grpSpPr>
        <p:sp>
          <p:nvSpPr>
            <p:cNvPr id="8" name="矩形 25">
              <a:extLst>
                <a:ext uri="{FF2B5EF4-FFF2-40B4-BE49-F238E27FC236}">
                  <a16:creationId xmlns:a16="http://schemas.microsoft.com/office/drawing/2014/main" id="{4AF20217-2BC0-6147-9BE4-0AC98E1C0720}"/>
                </a:ext>
              </a:extLst>
            </p:cNvPr>
            <p:cNvSpPr/>
            <p:nvPr/>
          </p:nvSpPr>
          <p:spPr>
            <a:xfrm>
              <a:off x="891563" y="0"/>
              <a:ext cx="773061" cy="8249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26">
              <a:extLst>
                <a:ext uri="{FF2B5EF4-FFF2-40B4-BE49-F238E27FC236}">
                  <a16:creationId xmlns:a16="http://schemas.microsoft.com/office/drawing/2014/main" id="{99961AAA-6D19-A341-B605-CA246A25471B}"/>
                </a:ext>
              </a:extLst>
            </p:cNvPr>
            <p:cNvGrpSpPr/>
            <p:nvPr/>
          </p:nvGrpSpPr>
          <p:grpSpPr>
            <a:xfrm rot="13500000">
              <a:off x="1091164" y="149681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10" name="矩形 27">
                <a:extLst>
                  <a:ext uri="{FF2B5EF4-FFF2-40B4-BE49-F238E27FC236}">
                    <a16:creationId xmlns:a16="http://schemas.microsoft.com/office/drawing/2014/main" id="{41FCE8D1-4CA0-BF4B-8132-524853D45035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 28">
                <a:extLst>
                  <a:ext uri="{FF2B5EF4-FFF2-40B4-BE49-F238E27FC236}">
                    <a16:creationId xmlns:a16="http://schemas.microsoft.com/office/drawing/2014/main" id="{3CEBD66C-C7A0-1B45-AA14-B8EEF0FB4BA0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矩形 29">
                <a:extLst>
                  <a:ext uri="{FF2B5EF4-FFF2-40B4-BE49-F238E27FC236}">
                    <a16:creationId xmlns:a16="http://schemas.microsoft.com/office/drawing/2014/main" id="{96DBB1F0-75B1-4C41-89A6-F7DBFA080D52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4" name="组合 17">
            <a:extLst>
              <a:ext uri="{FF2B5EF4-FFF2-40B4-BE49-F238E27FC236}">
                <a16:creationId xmlns:a16="http://schemas.microsoft.com/office/drawing/2014/main" id="{00A351FB-3C25-AB4D-8836-1B9796A3EE1E}"/>
              </a:ext>
            </a:extLst>
          </p:cNvPr>
          <p:cNvGrpSpPr/>
          <p:nvPr/>
        </p:nvGrpSpPr>
        <p:grpSpPr>
          <a:xfrm>
            <a:off x="10399765" y="598954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5" name="矩形 18">
              <a:extLst>
                <a:ext uri="{FF2B5EF4-FFF2-40B4-BE49-F238E27FC236}">
                  <a16:creationId xmlns:a16="http://schemas.microsoft.com/office/drawing/2014/main" id="{E7BDA70F-F1E8-6C47-9AA4-06D24E158580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6" name="矩形 19">
              <a:extLst>
                <a:ext uri="{FF2B5EF4-FFF2-40B4-BE49-F238E27FC236}">
                  <a16:creationId xmlns:a16="http://schemas.microsoft.com/office/drawing/2014/main" id="{E635A88F-4BBB-0843-97BC-B7D4A071252A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7" name="矩形 20">
              <a:extLst>
                <a:ext uri="{FF2B5EF4-FFF2-40B4-BE49-F238E27FC236}">
                  <a16:creationId xmlns:a16="http://schemas.microsoft.com/office/drawing/2014/main" id="{ADFAA07C-9B35-654C-84E5-570C188040D7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8" name="矩形 21">
              <a:extLst>
                <a:ext uri="{FF2B5EF4-FFF2-40B4-BE49-F238E27FC236}">
                  <a16:creationId xmlns:a16="http://schemas.microsoft.com/office/drawing/2014/main" id="{BEA19AE3-1F0A-0A47-9FD4-D4DC13A8A385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aphicFrame>
        <p:nvGraphicFramePr>
          <p:cNvPr id="19" name="表格 36">
            <a:extLst>
              <a:ext uri="{FF2B5EF4-FFF2-40B4-BE49-F238E27FC236}">
                <a16:creationId xmlns:a16="http://schemas.microsoft.com/office/drawing/2014/main" id="{CBA58B4A-5668-C94C-9539-0910B1C8EF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1824754"/>
              </p:ext>
            </p:extLst>
          </p:nvPr>
        </p:nvGraphicFramePr>
        <p:xfrm>
          <a:off x="891563" y="4209985"/>
          <a:ext cx="9812655" cy="20408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13043">
                  <a:extLst>
                    <a:ext uri="{9D8B030D-6E8A-4147-A177-3AD203B41FA5}">
                      <a16:colId xmlns:a16="http://schemas.microsoft.com/office/drawing/2014/main" val="1489149467"/>
                    </a:ext>
                  </a:extLst>
                </a:gridCol>
                <a:gridCol w="1994557">
                  <a:extLst>
                    <a:ext uri="{9D8B030D-6E8A-4147-A177-3AD203B41FA5}">
                      <a16:colId xmlns:a16="http://schemas.microsoft.com/office/drawing/2014/main" val="2957645348"/>
                    </a:ext>
                  </a:extLst>
                </a:gridCol>
                <a:gridCol w="1898073">
                  <a:extLst>
                    <a:ext uri="{9D8B030D-6E8A-4147-A177-3AD203B41FA5}">
                      <a16:colId xmlns:a16="http://schemas.microsoft.com/office/drawing/2014/main" val="858840962"/>
                    </a:ext>
                  </a:extLst>
                </a:gridCol>
                <a:gridCol w="1967345">
                  <a:extLst>
                    <a:ext uri="{9D8B030D-6E8A-4147-A177-3AD203B41FA5}">
                      <a16:colId xmlns:a16="http://schemas.microsoft.com/office/drawing/2014/main" val="1263304384"/>
                    </a:ext>
                  </a:extLst>
                </a:gridCol>
                <a:gridCol w="1939637">
                  <a:extLst>
                    <a:ext uri="{9D8B030D-6E8A-4147-A177-3AD203B41FA5}">
                      <a16:colId xmlns:a16="http://schemas.microsoft.com/office/drawing/2014/main" val="2935288216"/>
                    </a:ext>
                  </a:extLst>
                </a:gridCol>
              </a:tblGrid>
              <a:tr h="471805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Color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Chanel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Training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Validation</a:t>
                      </a: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3100551"/>
                  </a:ext>
                </a:extLst>
              </a:tr>
              <a:tr h="471805"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MSE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PSNR</a:t>
                      </a: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MSE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PSNR</a:t>
                      </a: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96531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RGB</a:t>
                      </a:r>
                      <a:endParaRPr lang="zh-CN" altLang="en-US" sz="18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0.003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26.103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0.004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23.859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1299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Y</a:t>
                      </a:r>
                      <a:endParaRPr lang="zh-CN" altLang="zh-CN" sz="1800" b="1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0.002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26.771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0.004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24.541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08485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1" kern="100" dirty="0" err="1">
                          <a:solidFill>
                            <a:srgbClr val="C00000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YCrCb</a:t>
                      </a:r>
                      <a:endParaRPr lang="zh-CN" altLang="zh-CN" sz="1800" b="1" kern="100" dirty="0">
                        <a:solidFill>
                          <a:srgbClr val="C00000"/>
                        </a:solidFill>
                        <a:effectLst/>
                        <a:latin typeface="+mj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1" kern="100" dirty="0">
                          <a:solidFill>
                            <a:srgbClr val="C00000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0.001</a:t>
                      </a:r>
                      <a:endParaRPr lang="zh-CN" sz="1800" b="1" kern="100" dirty="0">
                        <a:solidFill>
                          <a:srgbClr val="C00000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1" kern="100" dirty="0">
                          <a:solidFill>
                            <a:srgbClr val="C00000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30.597</a:t>
                      </a:r>
                      <a:endParaRPr lang="zh-CN" sz="1800" b="1" kern="100" dirty="0">
                        <a:solidFill>
                          <a:srgbClr val="C00000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1" kern="100" dirty="0">
                          <a:solidFill>
                            <a:srgbClr val="C00000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0.001</a:t>
                      </a:r>
                      <a:endParaRPr lang="zh-CN" sz="1800" b="1" kern="100" dirty="0">
                        <a:solidFill>
                          <a:srgbClr val="C00000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1" kern="100" dirty="0">
                          <a:solidFill>
                            <a:srgbClr val="C00000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28.435</a:t>
                      </a:r>
                      <a:endParaRPr lang="zh-CN" sz="1800" b="1" kern="100" dirty="0">
                        <a:solidFill>
                          <a:srgbClr val="C00000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898621"/>
                  </a:ext>
                </a:extLst>
              </a:tr>
            </a:tbl>
          </a:graphicData>
        </a:graphic>
      </p:graphicFrame>
      <p:grpSp>
        <p:nvGrpSpPr>
          <p:cNvPr id="20" name="组合 21">
            <a:extLst>
              <a:ext uri="{FF2B5EF4-FFF2-40B4-BE49-F238E27FC236}">
                <a16:creationId xmlns:a16="http://schemas.microsoft.com/office/drawing/2014/main" id="{6AFA767C-7CF0-5549-BB02-13CD8A83F1A4}"/>
              </a:ext>
            </a:extLst>
          </p:cNvPr>
          <p:cNvGrpSpPr/>
          <p:nvPr/>
        </p:nvGrpSpPr>
        <p:grpSpPr>
          <a:xfrm>
            <a:off x="-394200" y="5230430"/>
            <a:ext cx="788399" cy="750300"/>
            <a:chOff x="-2177143" y="2481943"/>
            <a:chExt cx="2409372" cy="2409372"/>
          </a:xfrm>
        </p:grpSpPr>
        <p:grpSp>
          <p:nvGrpSpPr>
            <p:cNvPr id="21" name="组合 22">
              <a:extLst>
                <a:ext uri="{FF2B5EF4-FFF2-40B4-BE49-F238E27FC236}">
                  <a16:creationId xmlns:a16="http://schemas.microsoft.com/office/drawing/2014/main" id="{2F9426E3-5767-3F47-A69D-19DE4C3879CC}"/>
                </a:ext>
              </a:extLst>
            </p:cNvPr>
            <p:cNvGrpSpPr/>
            <p:nvPr/>
          </p:nvGrpSpPr>
          <p:grpSpPr>
            <a:xfrm>
              <a:off x="-1797957" y="3108779"/>
              <a:ext cx="1651000" cy="1155700"/>
              <a:chOff x="2755900" y="4096931"/>
              <a:chExt cx="1651000" cy="1155700"/>
            </a:xfrm>
            <a:solidFill>
              <a:schemeClr val="bg1">
                <a:lumMod val="95000"/>
              </a:schemeClr>
            </a:solidFill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B62CA1FE-0C75-FA4D-BA17-66D32FA94132}"/>
                  </a:ext>
                </a:extLst>
              </p:cNvPr>
              <p:cNvSpPr/>
              <p:nvPr/>
            </p:nvSpPr>
            <p:spPr>
              <a:xfrm>
                <a:off x="2755900" y="4491679"/>
                <a:ext cx="1150046" cy="366204"/>
              </a:xfrm>
              <a:prstGeom prst="rect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箭头: V 形 25">
                <a:extLst>
                  <a:ext uri="{FF2B5EF4-FFF2-40B4-BE49-F238E27FC236}">
                    <a16:creationId xmlns:a16="http://schemas.microsoft.com/office/drawing/2014/main" id="{021AE891-1E96-C14E-B034-19F2F566E049}"/>
                  </a:ext>
                </a:extLst>
              </p:cNvPr>
              <p:cNvSpPr/>
              <p:nvPr/>
            </p:nvSpPr>
            <p:spPr>
              <a:xfrm>
                <a:off x="3251200" y="4096931"/>
                <a:ext cx="1155700" cy="1155700"/>
              </a:xfrm>
              <a:prstGeom prst="chevron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3" name="椭圆 23">
              <a:extLst>
                <a:ext uri="{FF2B5EF4-FFF2-40B4-BE49-F238E27FC236}">
                  <a16:creationId xmlns:a16="http://schemas.microsoft.com/office/drawing/2014/main" id="{96E3BBC6-D529-394F-9B76-7FACDE78CD60}"/>
                </a:ext>
              </a:extLst>
            </p:cNvPr>
            <p:cNvSpPr/>
            <p:nvPr/>
          </p:nvSpPr>
          <p:spPr>
            <a:xfrm>
              <a:off x="-2177143" y="2481943"/>
              <a:ext cx="2409372" cy="2409372"/>
            </a:xfrm>
            <a:prstGeom prst="ellipse">
              <a:avLst/>
            </a:prstGeom>
            <a:noFill/>
            <a:ln w="152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任意多边形: 形状 44">
            <a:extLst>
              <a:ext uri="{FF2B5EF4-FFF2-40B4-BE49-F238E27FC236}">
                <a16:creationId xmlns:a16="http://schemas.microsoft.com/office/drawing/2014/main" id="{4D7F6F86-05ED-D94D-BD06-E32C07719F11}"/>
              </a:ext>
            </a:extLst>
          </p:cNvPr>
          <p:cNvSpPr/>
          <p:nvPr/>
        </p:nvSpPr>
        <p:spPr>
          <a:xfrm rot="5400000">
            <a:off x="11527929" y="6193929"/>
            <a:ext cx="484584" cy="843558"/>
          </a:xfrm>
          <a:custGeom>
            <a:avLst/>
            <a:gdLst/>
            <a:ahLst/>
            <a:cxnLst/>
            <a:rect l="l" t="t" r="r" b="b"/>
            <a:pathLst>
              <a:path w="484584" h="843558">
                <a:moveTo>
                  <a:pt x="0" y="0"/>
                </a:moveTo>
                <a:lnTo>
                  <a:pt x="484584" y="0"/>
                </a:lnTo>
                <a:lnTo>
                  <a:pt x="484584" y="843558"/>
                </a:lnTo>
                <a:lnTo>
                  <a:pt x="275630" y="843558"/>
                </a:lnTo>
                <a:lnTo>
                  <a:pt x="275630" y="208359"/>
                </a:lnTo>
                <a:lnTo>
                  <a:pt x="0" y="2083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EFE50A-E6C9-9348-8864-3FC6BD5D132C}"/>
              </a:ext>
            </a:extLst>
          </p:cNvPr>
          <p:cNvSpPr/>
          <p:nvPr/>
        </p:nvSpPr>
        <p:spPr>
          <a:xfrm>
            <a:off x="888724" y="1640179"/>
            <a:ext cx="3137975" cy="2542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Random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Crop =30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Patch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size = 33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Athelas" panose="02000503000000020003" pitchFamily="2" charset="77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Adam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Learning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Rate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=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0.0003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Validation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Split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=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0.2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Epoch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=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100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Batch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=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 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thelas" panose="02000503000000020003" pitchFamily="2" charset="77"/>
                <a:ea typeface="思源黑体 CN Medium" panose="020B0600000000000000" pitchFamily="34" charset="-122"/>
              </a:rPr>
              <a:t>128</a:t>
            </a:r>
          </a:p>
        </p:txBody>
      </p:sp>
    </p:spTree>
    <p:extLst>
      <p:ext uri="{BB962C8B-B14F-4D97-AF65-F5344CB8AC3E}">
        <p14:creationId xmlns:p14="http://schemas.microsoft.com/office/powerpoint/2010/main" val="104350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F2FCED48-4E57-824F-BBAE-BAC2C0D90600}"/>
              </a:ext>
            </a:extLst>
          </p:cNvPr>
          <p:cNvSpPr/>
          <p:nvPr/>
        </p:nvSpPr>
        <p:spPr>
          <a:xfrm>
            <a:off x="309737" y="102558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IMPROVEMENT</a:t>
            </a:r>
            <a:endParaRPr lang="zh-CN" altLang="en-US" sz="36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C72CBC7-7402-4D42-B84B-D80F5C0A0BC3}"/>
              </a:ext>
            </a:extLst>
          </p:cNvPr>
          <p:cNvGrpSpPr/>
          <p:nvPr/>
        </p:nvGrpSpPr>
        <p:grpSpPr>
          <a:xfrm>
            <a:off x="891563" y="0"/>
            <a:ext cx="773061" cy="824959"/>
            <a:chOff x="891563" y="0"/>
            <a:chExt cx="773061" cy="824959"/>
          </a:xfrm>
        </p:grpSpPr>
        <p:sp>
          <p:nvSpPr>
            <p:cNvPr id="6" name="矩形 25">
              <a:extLst>
                <a:ext uri="{FF2B5EF4-FFF2-40B4-BE49-F238E27FC236}">
                  <a16:creationId xmlns:a16="http://schemas.microsoft.com/office/drawing/2014/main" id="{71BE32A5-7815-DD43-9716-642AFC84D1CE}"/>
                </a:ext>
              </a:extLst>
            </p:cNvPr>
            <p:cNvSpPr/>
            <p:nvPr/>
          </p:nvSpPr>
          <p:spPr>
            <a:xfrm>
              <a:off x="891563" y="0"/>
              <a:ext cx="773061" cy="8249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26">
              <a:extLst>
                <a:ext uri="{FF2B5EF4-FFF2-40B4-BE49-F238E27FC236}">
                  <a16:creationId xmlns:a16="http://schemas.microsoft.com/office/drawing/2014/main" id="{AA0C0FBC-FB3E-2C4D-AE2C-522802159A9F}"/>
                </a:ext>
              </a:extLst>
            </p:cNvPr>
            <p:cNvGrpSpPr/>
            <p:nvPr/>
          </p:nvGrpSpPr>
          <p:grpSpPr>
            <a:xfrm rot="13500000">
              <a:off x="1091164" y="149681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8" name="矩形 27">
                <a:extLst>
                  <a:ext uri="{FF2B5EF4-FFF2-40B4-BE49-F238E27FC236}">
                    <a16:creationId xmlns:a16="http://schemas.microsoft.com/office/drawing/2014/main" id="{AA19E4FB-BC5E-744B-A16A-D2567D92CDD2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矩形 28">
                <a:extLst>
                  <a:ext uri="{FF2B5EF4-FFF2-40B4-BE49-F238E27FC236}">
                    <a16:creationId xmlns:a16="http://schemas.microsoft.com/office/drawing/2014/main" id="{85037B42-B185-624A-8E36-A34114D87BBE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矩形 29">
                <a:extLst>
                  <a:ext uri="{FF2B5EF4-FFF2-40B4-BE49-F238E27FC236}">
                    <a16:creationId xmlns:a16="http://schemas.microsoft.com/office/drawing/2014/main" id="{7E4CD25B-95A2-9348-803A-B1C5292DF926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1" name="表格 36">
            <a:extLst>
              <a:ext uri="{FF2B5EF4-FFF2-40B4-BE49-F238E27FC236}">
                <a16:creationId xmlns:a16="http://schemas.microsoft.com/office/drawing/2014/main" id="{EB4B6C46-B9F6-524E-B907-3E9CD8B818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291750"/>
              </p:ext>
            </p:extLst>
          </p:nvPr>
        </p:nvGraphicFramePr>
        <p:xfrm>
          <a:off x="946843" y="1872532"/>
          <a:ext cx="10361250" cy="28028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13043">
                  <a:extLst>
                    <a:ext uri="{9D8B030D-6E8A-4147-A177-3AD203B41FA5}">
                      <a16:colId xmlns:a16="http://schemas.microsoft.com/office/drawing/2014/main" val="1489149467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2957645348"/>
                    </a:ext>
                  </a:extLst>
                </a:gridCol>
                <a:gridCol w="1776214">
                  <a:extLst>
                    <a:ext uri="{9D8B030D-6E8A-4147-A177-3AD203B41FA5}">
                      <a16:colId xmlns:a16="http://schemas.microsoft.com/office/drawing/2014/main" val="858840962"/>
                    </a:ext>
                  </a:extLst>
                </a:gridCol>
                <a:gridCol w="2427493">
                  <a:extLst>
                    <a:ext uri="{9D8B030D-6E8A-4147-A177-3AD203B41FA5}">
                      <a16:colId xmlns:a16="http://schemas.microsoft.com/office/drawing/2014/main" val="1263304384"/>
                    </a:ext>
                  </a:extLst>
                </a:gridCol>
                <a:gridCol w="1776214">
                  <a:extLst>
                    <a:ext uri="{9D8B030D-6E8A-4147-A177-3AD203B41FA5}">
                      <a16:colId xmlns:a16="http://schemas.microsoft.com/office/drawing/2014/main" val="2935288216"/>
                    </a:ext>
                  </a:extLst>
                </a:gridCol>
              </a:tblGrid>
              <a:tr h="4718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Category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Type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GBM</a:t>
                      </a:r>
                      <a:endParaRPr lang="zh-CN" altLang="en-US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SRCNN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Improved</a:t>
                      </a:r>
                      <a:r>
                        <a:rPr lang="zh-CN" altLang="en-US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%</a:t>
                      </a:r>
                      <a:endParaRPr lang="en-US" alt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3100551"/>
                  </a:ext>
                </a:extLst>
              </a:tr>
              <a:tr h="471805"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Time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Feature construction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51.77</a:t>
                      </a:r>
                      <a:endParaRPr lang="zh-CN" alt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25.71</a:t>
                      </a:r>
                      <a:endParaRPr lang="zh-CN" altLang="en-US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50%</a:t>
                      </a: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44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120338"/>
                  </a:ext>
                </a:extLst>
              </a:tr>
              <a:tr h="471805"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Model Training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2839.15</a:t>
                      </a:r>
                      <a:endParaRPr lang="zh-CN" alt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528.71</a:t>
                      </a:r>
                      <a:endParaRPr lang="zh-CN" altLang="en-US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81%</a:t>
                      </a: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9653142"/>
                  </a:ext>
                </a:extLst>
              </a:tr>
              <a:tr h="20955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In Class Testing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altLang="en-US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129972"/>
                  </a:ext>
                </a:extLst>
              </a:tr>
              <a:tr h="20955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Accuracy</a:t>
                      </a:r>
                      <a:endParaRPr lang="zh-CN" altLang="zh-CN" sz="1800" b="1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MSE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0.003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0.001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64%</a:t>
                      </a: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0848558"/>
                  </a:ext>
                </a:extLst>
              </a:tr>
              <a:tr h="209550"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zh-CN" altLang="zh-CN" sz="1800" b="1" kern="100" dirty="0">
                        <a:solidFill>
                          <a:srgbClr val="C00000"/>
                        </a:solidFill>
                        <a:effectLst/>
                        <a:latin typeface="+mj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PSNR</a:t>
                      </a:r>
                      <a:endParaRPr lang="zh-CN" sz="1800" b="1" kern="100" dirty="0">
                        <a:solidFill>
                          <a:srgbClr val="C00000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25.576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30.063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kern="10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Times New Roman" panose="02020603050405020304" pitchFamily="18" charset="0"/>
                        </a:rPr>
                        <a:t>18%</a:t>
                      </a: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898621"/>
                  </a:ext>
                </a:extLst>
              </a:tr>
            </a:tbl>
          </a:graphicData>
        </a:graphic>
      </p:graphicFrame>
      <p:grpSp>
        <p:nvGrpSpPr>
          <p:cNvPr id="13" name="组合 17">
            <a:extLst>
              <a:ext uri="{FF2B5EF4-FFF2-40B4-BE49-F238E27FC236}">
                <a16:creationId xmlns:a16="http://schemas.microsoft.com/office/drawing/2014/main" id="{C861BE0C-B263-2E4A-9B92-493BEA2C776C}"/>
              </a:ext>
            </a:extLst>
          </p:cNvPr>
          <p:cNvGrpSpPr/>
          <p:nvPr/>
        </p:nvGrpSpPr>
        <p:grpSpPr>
          <a:xfrm>
            <a:off x="10399765" y="598954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4" name="矩形 18">
              <a:extLst>
                <a:ext uri="{FF2B5EF4-FFF2-40B4-BE49-F238E27FC236}">
                  <a16:creationId xmlns:a16="http://schemas.microsoft.com/office/drawing/2014/main" id="{F371BE77-622B-3E4E-9842-F6F3E1353E65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5" name="矩形 19">
              <a:extLst>
                <a:ext uri="{FF2B5EF4-FFF2-40B4-BE49-F238E27FC236}">
                  <a16:creationId xmlns:a16="http://schemas.microsoft.com/office/drawing/2014/main" id="{65353703-5F14-4648-BE5B-1A6F76130CD1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6" name="矩形 20">
              <a:extLst>
                <a:ext uri="{FF2B5EF4-FFF2-40B4-BE49-F238E27FC236}">
                  <a16:creationId xmlns:a16="http://schemas.microsoft.com/office/drawing/2014/main" id="{979D2BAB-603A-8B46-9C97-694D35B67264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7" name="矩形 21">
              <a:extLst>
                <a:ext uri="{FF2B5EF4-FFF2-40B4-BE49-F238E27FC236}">
                  <a16:creationId xmlns:a16="http://schemas.microsoft.com/office/drawing/2014/main" id="{47FA8C78-AEBE-B245-A03B-074AC4634FDD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18" name="矩形 24">
            <a:extLst>
              <a:ext uri="{FF2B5EF4-FFF2-40B4-BE49-F238E27FC236}">
                <a16:creationId xmlns:a16="http://schemas.microsoft.com/office/drawing/2014/main" id="{7363D425-B34D-CF4A-8ED3-4E3138BE2FED}"/>
              </a:ext>
            </a:extLst>
          </p:cNvPr>
          <p:cNvSpPr/>
          <p:nvPr/>
        </p:nvSpPr>
        <p:spPr>
          <a:xfrm>
            <a:off x="1751515" y="5084781"/>
            <a:ext cx="8465381" cy="1571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9" name="组合 25">
            <a:extLst>
              <a:ext uri="{FF2B5EF4-FFF2-40B4-BE49-F238E27FC236}">
                <a16:creationId xmlns:a16="http://schemas.microsoft.com/office/drawing/2014/main" id="{0E45BF4C-DC50-5044-AB33-56F676E129EA}"/>
              </a:ext>
            </a:extLst>
          </p:cNvPr>
          <p:cNvGrpSpPr/>
          <p:nvPr/>
        </p:nvGrpSpPr>
        <p:grpSpPr>
          <a:xfrm rot="16200000">
            <a:off x="948337" y="5099487"/>
            <a:ext cx="739240" cy="742228"/>
            <a:chOff x="10579885" y="2"/>
            <a:chExt cx="824958" cy="824959"/>
          </a:xfrm>
        </p:grpSpPr>
        <p:sp>
          <p:nvSpPr>
            <p:cNvPr id="20" name="矩形 26">
              <a:extLst>
                <a:ext uri="{FF2B5EF4-FFF2-40B4-BE49-F238E27FC236}">
                  <a16:creationId xmlns:a16="http://schemas.microsoft.com/office/drawing/2014/main" id="{610B07C8-6D7E-E848-B8E9-3C645EBEEB8C}"/>
                </a:ext>
              </a:extLst>
            </p:cNvPr>
            <p:cNvSpPr/>
            <p:nvPr/>
          </p:nvSpPr>
          <p:spPr>
            <a:xfrm>
              <a:off x="10579885" y="2"/>
              <a:ext cx="824958" cy="8249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grpSp>
          <p:nvGrpSpPr>
            <p:cNvPr id="21" name="组合 27">
              <a:extLst>
                <a:ext uri="{FF2B5EF4-FFF2-40B4-BE49-F238E27FC236}">
                  <a16:creationId xmlns:a16="http://schemas.microsoft.com/office/drawing/2014/main" id="{9B6466E6-1EB1-2C41-9ECD-C75CC1525D02}"/>
                </a:ext>
              </a:extLst>
            </p:cNvPr>
            <p:cNvGrpSpPr/>
            <p:nvPr/>
          </p:nvGrpSpPr>
          <p:grpSpPr>
            <a:xfrm rot="13500000">
              <a:off x="10807379" y="149681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22" name="矩形 28">
                <a:extLst>
                  <a:ext uri="{FF2B5EF4-FFF2-40B4-BE49-F238E27FC236}">
                    <a16:creationId xmlns:a16="http://schemas.microsoft.com/office/drawing/2014/main" id="{2E6994CE-643D-E944-8FE4-9F3A8D4512E8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3" name="矩形 29">
                <a:extLst>
                  <a:ext uri="{FF2B5EF4-FFF2-40B4-BE49-F238E27FC236}">
                    <a16:creationId xmlns:a16="http://schemas.microsoft.com/office/drawing/2014/main" id="{B30DDA9E-6215-BB4F-AC7C-E0E09E987E6F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矩形 30">
                <a:extLst>
                  <a:ext uri="{FF2B5EF4-FFF2-40B4-BE49-F238E27FC236}">
                    <a16:creationId xmlns:a16="http://schemas.microsoft.com/office/drawing/2014/main" id="{4808A1FC-A7B3-7248-A6A9-FFCA291B0BB9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ECF0DCA-E0E1-1F45-B014-2BB6F0DA24FA}"/>
              </a:ext>
            </a:extLst>
          </p:cNvPr>
          <p:cNvSpPr txBox="1"/>
          <p:nvPr/>
        </p:nvSpPr>
        <p:spPr>
          <a:xfrm>
            <a:off x="1839552" y="5706227"/>
            <a:ext cx="60037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Athelas" panose="02000503000000020003" pitchFamily="2" charset="77"/>
              </a:rPr>
              <a:t>Baseline</a:t>
            </a: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: </a:t>
            </a:r>
            <a:r>
              <a:rPr lang="en-US" altLang="zh-CN" dirty="0">
                <a:solidFill>
                  <a:schemeClr val="bg1"/>
                </a:solidFill>
                <a:latin typeface="Athelas" panose="02000503000000020003" pitchFamily="2" charset="77"/>
              </a:rPr>
              <a:t>Increase</a:t>
            </a:r>
            <a:r>
              <a:rPr lang="zh-CN" altLang="en-US" dirty="0">
                <a:solidFill>
                  <a:schemeClr val="bg1"/>
                </a:solidFill>
                <a:latin typeface="Athelas" panose="02000503000000020003" pitchFamily="2" charset="77"/>
              </a:rPr>
              <a:t> </a:t>
            </a: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number of points and features</a:t>
            </a:r>
            <a:r>
              <a:rPr lang="en-US" altLang="zh-CN" dirty="0">
                <a:solidFill>
                  <a:schemeClr val="bg1"/>
                </a:solidFill>
                <a:latin typeface="Athelas" panose="02000503000000020003" pitchFamily="2" charset="77"/>
              </a:rPr>
              <a:t>…</a:t>
            </a:r>
            <a:endParaRPr lang="en-US" dirty="0">
              <a:solidFill>
                <a:schemeClr val="bg1"/>
              </a:solidFill>
              <a:latin typeface="Athelas" panose="02000503000000020003" pitchFamily="2" charset="77"/>
            </a:endParaRPr>
          </a:p>
          <a:p>
            <a:r>
              <a:rPr lang="en-US" altLang="zh-CN" sz="2200" b="1" dirty="0">
                <a:solidFill>
                  <a:schemeClr val="bg1"/>
                </a:solidFill>
                <a:latin typeface="Athelas" panose="02000503000000020003" pitchFamily="2" charset="77"/>
              </a:rPr>
              <a:t>Advanced</a:t>
            </a: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:</a:t>
            </a:r>
            <a:r>
              <a:rPr lang="zh-CN" altLang="en-US" dirty="0">
                <a:solidFill>
                  <a:schemeClr val="bg1"/>
                </a:solidFill>
                <a:latin typeface="Athelas" panose="02000503000000020003" pitchFamily="2" charset="77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Athelas" panose="02000503000000020003" pitchFamily="2" charset="77"/>
              </a:rPr>
              <a:t>Increase</a:t>
            </a:r>
            <a:r>
              <a:rPr lang="zh-CN" altLang="en-US" dirty="0">
                <a:solidFill>
                  <a:schemeClr val="bg1"/>
                </a:solidFill>
                <a:latin typeface="Athelas" panose="02000503000000020003" pitchFamily="2" charset="77"/>
              </a:rPr>
              <a:t> </a:t>
            </a: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number of patches</a:t>
            </a:r>
            <a:r>
              <a:rPr lang="en-US" altLang="zh-CN" dirty="0">
                <a:solidFill>
                  <a:schemeClr val="bg1"/>
                </a:solidFill>
                <a:latin typeface="Athelas" panose="02000503000000020003" pitchFamily="2" charset="77"/>
              </a:rPr>
              <a:t>,</a:t>
            </a:r>
            <a:r>
              <a:rPr lang="zh-CN" altLang="en-US" dirty="0">
                <a:solidFill>
                  <a:schemeClr val="bg1"/>
                </a:solidFill>
                <a:latin typeface="Athelas" panose="02000503000000020003" pitchFamily="2" charset="77"/>
              </a:rPr>
              <a:t> </a:t>
            </a: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layers</a:t>
            </a:r>
            <a:r>
              <a:rPr lang="zh-CN" altLang="en-US" dirty="0">
                <a:solidFill>
                  <a:schemeClr val="bg1"/>
                </a:solidFill>
                <a:latin typeface="Athelas" panose="02000503000000020003" pitchFamily="2" charset="77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Athelas" panose="02000503000000020003" pitchFamily="2" charset="77"/>
              </a:rPr>
              <a:t>and</a:t>
            </a:r>
            <a:r>
              <a:rPr lang="zh-CN" altLang="en-US" dirty="0">
                <a:solidFill>
                  <a:schemeClr val="bg1"/>
                </a:solidFill>
                <a:latin typeface="Athelas" panose="02000503000000020003" pitchFamily="2" charset="77"/>
              </a:rPr>
              <a:t> </a:t>
            </a: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epoch…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1D0FB23-3BBD-544F-AA77-14AC3D52B6B9}"/>
              </a:ext>
            </a:extLst>
          </p:cNvPr>
          <p:cNvSpPr txBox="1"/>
          <p:nvPr/>
        </p:nvSpPr>
        <p:spPr>
          <a:xfrm>
            <a:off x="1839551" y="5145693"/>
            <a:ext cx="477085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500" b="1" dirty="0">
                <a:solidFill>
                  <a:schemeClr val="bg1"/>
                </a:solidFill>
                <a:latin typeface="Athelas" panose="02000503000000020003" pitchFamily="2" charset="77"/>
              </a:rPr>
              <a:t>Further</a:t>
            </a:r>
            <a:r>
              <a:rPr lang="zh-CN" altLang="en-US" sz="2500" b="1" dirty="0">
                <a:solidFill>
                  <a:schemeClr val="bg1"/>
                </a:solidFill>
                <a:latin typeface="Athelas" panose="02000503000000020003" pitchFamily="2" charset="77"/>
              </a:rPr>
              <a:t> </a:t>
            </a:r>
            <a:r>
              <a:rPr lang="en-US" altLang="zh-CN" sz="2500" b="1" dirty="0">
                <a:solidFill>
                  <a:schemeClr val="bg1"/>
                </a:solidFill>
                <a:latin typeface="Athelas" panose="02000503000000020003" pitchFamily="2" charset="77"/>
              </a:rPr>
              <a:t>Potential</a:t>
            </a:r>
            <a:r>
              <a:rPr lang="zh-CN" altLang="en-US" sz="2500" b="1" dirty="0">
                <a:solidFill>
                  <a:schemeClr val="bg1"/>
                </a:solidFill>
                <a:latin typeface="Athelas" panose="02000503000000020003" pitchFamily="2" charset="77"/>
              </a:rPr>
              <a:t> </a:t>
            </a:r>
            <a:r>
              <a:rPr lang="en-US" altLang="zh-CN" sz="2500" b="1" dirty="0">
                <a:solidFill>
                  <a:schemeClr val="bg1"/>
                </a:solidFill>
                <a:latin typeface="Athelas" panose="02000503000000020003" pitchFamily="2" charset="77"/>
              </a:rPr>
              <a:t>Improvement…</a:t>
            </a:r>
            <a:endParaRPr lang="en-US" sz="2500" b="1" dirty="0">
              <a:solidFill>
                <a:schemeClr val="bg1"/>
              </a:solidFill>
              <a:latin typeface="Athelas" panose="02000503000000020003" pitchFamily="2" charset="77"/>
            </a:endParaRPr>
          </a:p>
        </p:txBody>
      </p:sp>
      <p:sp>
        <p:nvSpPr>
          <p:cNvPr id="26" name="任意多边形: 形状 44">
            <a:extLst>
              <a:ext uri="{FF2B5EF4-FFF2-40B4-BE49-F238E27FC236}">
                <a16:creationId xmlns:a16="http://schemas.microsoft.com/office/drawing/2014/main" id="{104BDED6-A7CB-C941-8286-003E6055B836}"/>
              </a:ext>
            </a:extLst>
          </p:cNvPr>
          <p:cNvSpPr/>
          <p:nvPr/>
        </p:nvSpPr>
        <p:spPr>
          <a:xfrm rot="5400000">
            <a:off x="11527929" y="6193929"/>
            <a:ext cx="484584" cy="843558"/>
          </a:xfrm>
          <a:custGeom>
            <a:avLst/>
            <a:gdLst/>
            <a:ahLst/>
            <a:cxnLst/>
            <a:rect l="l" t="t" r="r" b="b"/>
            <a:pathLst>
              <a:path w="484584" h="843558">
                <a:moveTo>
                  <a:pt x="0" y="0"/>
                </a:moveTo>
                <a:lnTo>
                  <a:pt x="484584" y="0"/>
                </a:lnTo>
                <a:lnTo>
                  <a:pt x="484584" y="843558"/>
                </a:lnTo>
                <a:lnTo>
                  <a:pt x="275630" y="843558"/>
                </a:lnTo>
                <a:lnTo>
                  <a:pt x="275630" y="208359"/>
                </a:lnTo>
                <a:lnTo>
                  <a:pt x="0" y="2083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03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2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B85159D1-F5E2-1E46-9D4A-A474836D1861}"/>
              </a:ext>
            </a:extLst>
          </p:cNvPr>
          <p:cNvSpPr/>
          <p:nvPr/>
        </p:nvSpPr>
        <p:spPr>
          <a:xfrm>
            <a:off x="309737" y="102558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IMPROVEMENT</a:t>
            </a:r>
            <a:endParaRPr lang="zh-CN" altLang="en-US" sz="36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4AA0C6-AFA0-404B-908C-16BF7FFCA6BE}"/>
              </a:ext>
            </a:extLst>
          </p:cNvPr>
          <p:cNvGrpSpPr/>
          <p:nvPr/>
        </p:nvGrpSpPr>
        <p:grpSpPr>
          <a:xfrm>
            <a:off x="891563" y="0"/>
            <a:ext cx="773061" cy="824959"/>
            <a:chOff x="891563" y="0"/>
            <a:chExt cx="773061" cy="824959"/>
          </a:xfrm>
        </p:grpSpPr>
        <p:sp>
          <p:nvSpPr>
            <p:cNvPr id="7" name="矩形 25">
              <a:extLst>
                <a:ext uri="{FF2B5EF4-FFF2-40B4-BE49-F238E27FC236}">
                  <a16:creationId xmlns:a16="http://schemas.microsoft.com/office/drawing/2014/main" id="{32F34632-D963-804C-A710-DB6CC63C5957}"/>
                </a:ext>
              </a:extLst>
            </p:cNvPr>
            <p:cNvSpPr/>
            <p:nvPr/>
          </p:nvSpPr>
          <p:spPr>
            <a:xfrm>
              <a:off x="891563" y="0"/>
              <a:ext cx="773061" cy="8249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" name="组合 26">
              <a:extLst>
                <a:ext uri="{FF2B5EF4-FFF2-40B4-BE49-F238E27FC236}">
                  <a16:creationId xmlns:a16="http://schemas.microsoft.com/office/drawing/2014/main" id="{93A8B626-FEF8-3643-A6D6-D0F595831C5B}"/>
                </a:ext>
              </a:extLst>
            </p:cNvPr>
            <p:cNvGrpSpPr/>
            <p:nvPr/>
          </p:nvGrpSpPr>
          <p:grpSpPr>
            <a:xfrm rot="13500000">
              <a:off x="1091164" y="149681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9" name="矩形 27">
                <a:extLst>
                  <a:ext uri="{FF2B5EF4-FFF2-40B4-BE49-F238E27FC236}">
                    <a16:creationId xmlns:a16="http://schemas.microsoft.com/office/drawing/2014/main" id="{33FE5564-9624-7045-800C-A53983625CFC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矩形 28">
                <a:extLst>
                  <a:ext uri="{FF2B5EF4-FFF2-40B4-BE49-F238E27FC236}">
                    <a16:creationId xmlns:a16="http://schemas.microsoft.com/office/drawing/2014/main" id="{D1E62A7F-8F14-1344-850C-C07E0451D301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 29">
                <a:extLst>
                  <a:ext uri="{FF2B5EF4-FFF2-40B4-BE49-F238E27FC236}">
                    <a16:creationId xmlns:a16="http://schemas.microsoft.com/office/drawing/2014/main" id="{45B4FD50-8CB8-EB4F-83EE-9C656DACE397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" name="矩形 37">
            <a:extLst>
              <a:ext uri="{FF2B5EF4-FFF2-40B4-BE49-F238E27FC236}">
                <a16:creationId xmlns:a16="http://schemas.microsoft.com/office/drawing/2014/main" id="{A353A050-0C15-2E4B-B89B-C2951A862355}"/>
              </a:ext>
            </a:extLst>
          </p:cNvPr>
          <p:cNvSpPr/>
          <p:nvPr/>
        </p:nvSpPr>
        <p:spPr>
          <a:xfrm>
            <a:off x="5286953" y="5904928"/>
            <a:ext cx="1307514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Original</a:t>
            </a:r>
          </a:p>
        </p:txBody>
      </p:sp>
      <p:sp>
        <p:nvSpPr>
          <p:cNvPr id="17" name="矩形 37">
            <a:extLst>
              <a:ext uri="{FF2B5EF4-FFF2-40B4-BE49-F238E27FC236}">
                <a16:creationId xmlns:a16="http://schemas.microsoft.com/office/drawing/2014/main" id="{03CBD0AC-D7EA-FB4C-9A8D-7FD2DA657C3F}"/>
              </a:ext>
            </a:extLst>
          </p:cNvPr>
          <p:cNvSpPr/>
          <p:nvPr/>
        </p:nvSpPr>
        <p:spPr>
          <a:xfrm>
            <a:off x="1835202" y="5904928"/>
            <a:ext cx="1307514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GBM</a:t>
            </a:r>
          </a:p>
        </p:txBody>
      </p:sp>
      <p:sp>
        <p:nvSpPr>
          <p:cNvPr id="18" name="矩形 37">
            <a:extLst>
              <a:ext uri="{FF2B5EF4-FFF2-40B4-BE49-F238E27FC236}">
                <a16:creationId xmlns:a16="http://schemas.microsoft.com/office/drawing/2014/main" id="{0E1005B8-1981-AD45-B73A-889786E38322}"/>
              </a:ext>
            </a:extLst>
          </p:cNvPr>
          <p:cNvSpPr/>
          <p:nvPr/>
        </p:nvSpPr>
        <p:spPr>
          <a:xfrm>
            <a:off x="8738704" y="5935529"/>
            <a:ext cx="1307514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SRCNN</a:t>
            </a:r>
          </a:p>
        </p:txBody>
      </p:sp>
      <p:grpSp>
        <p:nvGrpSpPr>
          <p:cNvPr id="19" name="组合 17">
            <a:extLst>
              <a:ext uri="{FF2B5EF4-FFF2-40B4-BE49-F238E27FC236}">
                <a16:creationId xmlns:a16="http://schemas.microsoft.com/office/drawing/2014/main" id="{E796F076-CCC9-3B47-8752-7932C702A9D4}"/>
              </a:ext>
            </a:extLst>
          </p:cNvPr>
          <p:cNvGrpSpPr/>
          <p:nvPr/>
        </p:nvGrpSpPr>
        <p:grpSpPr>
          <a:xfrm>
            <a:off x="10399765" y="598954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20" name="矩形 18">
              <a:extLst>
                <a:ext uri="{FF2B5EF4-FFF2-40B4-BE49-F238E27FC236}">
                  <a16:creationId xmlns:a16="http://schemas.microsoft.com/office/drawing/2014/main" id="{7CE23925-51A4-E54A-9857-6862917789A1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1" name="矩形 19">
              <a:extLst>
                <a:ext uri="{FF2B5EF4-FFF2-40B4-BE49-F238E27FC236}">
                  <a16:creationId xmlns:a16="http://schemas.microsoft.com/office/drawing/2014/main" id="{AD52B21C-9C9C-BE4B-9918-7C771BC8C6E0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2" name="矩形 20">
              <a:extLst>
                <a:ext uri="{FF2B5EF4-FFF2-40B4-BE49-F238E27FC236}">
                  <a16:creationId xmlns:a16="http://schemas.microsoft.com/office/drawing/2014/main" id="{692A8131-B79A-864E-9B72-D3FC6BEAC099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3" name="矩形 21">
              <a:extLst>
                <a:ext uri="{FF2B5EF4-FFF2-40B4-BE49-F238E27FC236}">
                  <a16:creationId xmlns:a16="http://schemas.microsoft.com/office/drawing/2014/main" id="{4ACCF087-684A-CE49-AD7F-2E5A4763D5E8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6" name="任意多边形: 形状 44">
            <a:extLst>
              <a:ext uri="{FF2B5EF4-FFF2-40B4-BE49-F238E27FC236}">
                <a16:creationId xmlns:a16="http://schemas.microsoft.com/office/drawing/2014/main" id="{67DB8EA1-66D0-2148-82E3-B76B098157BB}"/>
              </a:ext>
            </a:extLst>
          </p:cNvPr>
          <p:cNvSpPr/>
          <p:nvPr/>
        </p:nvSpPr>
        <p:spPr>
          <a:xfrm rot="5400000">
            <a:off x="11527929" y="6193929"/>
            <a:ext cx="484584" cy="843558"/>
          </a:xfrm>
          <a:custGeom>
            <a:avLst/>
            <a:gdLst/>
            <a:ahLst/>
            <a:cxnLst/>
            <a:rect l="l" t="t" r="r" b="b"/>
            <a:pathLst>
              <a:path w="484584" h="843558">
                <a:moveTo>
                  <a:pt x="0" y="0"/>
                </a:moveTo>
                <a:lnTo>
                  <a:pt x="484584" y="0"/>
                </a:lnTo>
                <a:lnTo>
                  <a:pt x="484584" y="843558"/>
                </a:lnTo>
                <a:lnTo>
                  <a:pt x="275630" y="843558"/>
                </a:lnTo>
                <a:lnTo>
                  <a:pt x="275630" y="208359"/>
                </a:lnTo>
                <a:lnTo>
                  <a:pt x="0" y="2083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D845E7-C776-C041-AC7D-64DA0A58A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108" y="2163478"/>
            <a:ext cx="10280073" cy="351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376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1719</TotalTime>
  <Words>242</Words>
  <Application>Microsoft Macintosh PowerPoint</Application>
  <PresentationFormat>Widescreen</PresentationFormat>
  <Paragraphs>104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等线</vt:lpstr>
      <vt:lpstr>微软雅黑 Light</vt:lpstr>
      <vt:lpstr>思源黑体 CN Bold</vt:lpstr>
      <vt:lpstr>思源黑体 CN ExtraLight</vt:lpstr>
      <vt:lpstr>思源黑体 CN Heavy</vt:lpstr>
      <vt:lpstr>思源黑体 CN Medium</vt:lpstr>
      <vt:lpstr>Arial</vt:lpstr>
      <vt:lpstr>Athelas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MacBook</dc:creator>
  <cp:lastModifiedBy>MacBook</cp:lastModifiedBy>
  <cp:revision>64</cp:revision>
  <cp:lastPrinted>2019-03-27T20:44:46Z</cp:lastPrinted>
  <dcterms:created xsi:type="dcterms:W3CDTF">2019-03-25T17:36:03Z</dcterms:created>
  <dcterms:modified xsi:type="dcterms:W3CDTF">2019-03-27T21:27:05Z</dcterms:modified>
</cp:coreProperties>
</file>

<file path=docProps/thumbnail.jpeg>
</file>